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72" r:id="rId4"/>
    <p:sldId id="259" r:id="rId5"/>
    <p:sldId id="260" r:id="rId6"/>
    <p:sldId id="261" r:id="rId7"/>
    <p:sldId id="262" r:id="rId8"/>
    <p:sldId id="263" r:id="rId9"/>
    <p:sldId id="264" r:id="rId10"/>
    <p:sldId id="265" r:id="rId11"/>
    <p:sldId id="266" r:id="rId12"/>
    <p:sldId id="267" r:id="rId13"/>
    <p:sldId id="268" r:id="rId14"/>
    <p:sldId id="269" r:id="rId15"/>
    <p:sldId id="271" r:id="rId16"/>
    <p:sldId id="270" r:id="rId17"/>
  </p:sldIdLst>
  <p:sldSz cx="18288000" cy="10287000"/>
  <p:notesSz cx="6858000" cy="9144000"/>
  <p:embeddedFontLst>
    <p:embeddedFont>
      <p:font typeface="Bobby Jones" panose="020B0604020202020204" charset="0"/>
      <p:regular r:id="rId18"/>
    </p:embeddedFont>
    <p:embeddedFont>
      <p:font typeface="Dosis Bold" panose="020B0604020202020204" charset="0"/>
      <p:regular r:id="rId19"/>
    </p:embeddedFont>
    <p:embeddedFont>
      <p:font typeface="Dosis Semi-Bold" panose="020B0604020202020204" charset="0"/>
      <p:regular r:id="rId20"/>
    </p:embeddedFont>
    <p:embeddedFont>
      <p:font typeface="Marykate" panose="020B0604020202020204" charset="0"/>
      <p:regular r:id="rId21"/>
    </p:embeddedFont>
    <p:embeddedFont>
      <p:font typeface="Tahoma" panose="020B0604030504040204" pitchFamily="34" charset="0"/>
      <p:regular r:id="rId22"/>
      <p:bold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0C017E-A794-49AC-952B-1A2B4CB26DFB}" v="24" dt="2025-11-26T23:05:09.7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4622" autoAdjust="0"/>
  </p:normalViewPr>
  <p:slideViewPr>
    <p:cSldViewPr>
      <p:cViewPr varScale="1">
        <p:scale>
          <a:sx n="52" d="100"/>
          <a:sy n="52" d="100"/>
        </p:scale>
        <p:origin x="878" y="10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m Baricog" userId="78670a054da3b147" providerId="LiveId" clId="{63F9AD82-2B02-4E52-8A93-4318F2794EF3}"/>
    <pc:docChg chg="custSel addSld modSld">
      <pc:chgData name="Kim Baricog" userId="78670a054da3b147" providerId="LiveId" clId="{63F9AD82-2B02-4E52-8A93-4318F2794EF3}" dt="2025-11-26T23:05:21.286" v="53" actId="1076"/>
      <pc:docMkLst>
        <pc:docMk/>
      </pc:docMkLst>
      <pc:sldChg chg="addSp modSp">
        <pc:chgData name="Kim Baricog" userId="78670a054da3b147" providerId="LiveId" clId="{63F9AD82-2B02-4E52-8A93-4318F2794EF3}" dt="2025-11-26T22:56:36.070" v="22"/>
        <pc:sldMkLst>
          <pc:docMk/>
          <pc:sldMk cId="0" sldId="259"/>
        </pc:sldMkLst>
        <pc:spChg chg="add mod">
          <ac:chgData name="Kim Baricog" userId="78670a054da3b147" providerId="LiveId" clId="{63F9AD82-2B02-4E52-8A93-4318F2794EF3}" dt="2025-11-26T22:56:36.070" v="22"/>
          <ac:spMkLst>
            <pc:docMk/>
            <pc:sldMk cId="0" sldId="259"/>
            <ac:spMk id="40" creationId="{6C48A3D2-8017-763D-66F4-5EB50CEF903E}"/>
          </ac:spMkLst>
        </pc:spChg>
      </pc:sldChg>
      <pc:sldChg chg="addSp delSp modSp add mod">
        <pc:chgData name="Kim Baricog" userId="78670a054da3b147" providerId="LiveId" clId="{63F9AD82-2B02-4E52-8A93-4318F2794EF3}" dt="2025-11-26T23:05:21.286" v="53" actId="1076"/>
        <pc:sldMkLst>
          <pc:docMk/>
          <pc:sldMk cId="178443903" sldId="272"/>
        </pc:sldMkLst>
        <pc:spChg chg="del">
          <ac:chgData name="Kim Baricog" userId="78670a054da3b147" providerId="LiveId" clId="{63F9AD82-2B02-4E52-8A93-4318F2794EF3}" dt="2025-11-26T22:56:15.312" v="8" actId="478"/>
          <ac:spMkLst>
            <pc:docMk/>
            <pc:sldMk cId="178443903" sldId="272"/>
            <ac:spMk id="2" creationId="{7659C251-9544-263F-679A-3D48A4BDAD9E}"/>
          </ac:spMkLst>
        </pc:spChg>
        <pc:spChg chg="del">
          <ac:chgData name="Kim Baricog" userId="78670a054da3b147" providerId="LiveId" clId="{63F9AD82-2B02-4E52-8A93-4318F2794EF3}" dt="2025-11-26T22:56:09.481" v="3" actId="478"/>
          <ac:spMkLst>
            <pc:docMk/>
            <pc:sldMk cId="178443903" sldId="272"/>
            <ac:spMk id="16" creationId="{ECB94144-FDEB-30F2-732A-BADA053EC4A2}"/>
          </ac:spMkLst>
        </pc:spChg>
        <pc:spChg chg="del mod">
          <ac:chgData name="Kim Baricog" userId="78670a054da3b147" providerId="LiveId" clId="{63F9AD82-2B02-4E52-8A93-4318F2794EF3}" dt="2025-11-26T22:56:04.488" v="2" actId="478"/>
          <ac:spMkLst>
            <pc:docMk/>
            <pc:sldMk cId="178443903" sldId="272"/>
            <ac:spMk id="17" creationId="{4A6DB585-F9F8-A141-268E-B5C5917E4466}"/>
          </ac:spMkLst>
        </pc:spChg>
        <pc:spChg chg="del">
          <ac:chgData name="Kim Baricog" userId="78670a054da3b147" providerId="LiveId" clId="{63F9AD82-2B02-4E52-8A93-4318F2794EF3}" dt="2025-11-26T22:56:10.325" v="4" actId="478"/>
          <ac:spMkLst>
            <pc:docMk/>
            <pc:sldMk cId="178443903" sldId="272"/>
            <ac:spMk id="18" creationId="{B7614EB1-6215-5D28-07FE-F60B7CC50813}"/>
          </ac:spMkLst>
        </pc:spChg>
        <pc:spChg chg="del">
          <ac:chgData name="Kim Baricog" userId="78670a054da3b147" providerId="LiveId" clId="{63F9AD82-2B02-4E52-8A93-4318F2794EF3}" dt="2025-11-26T22:56:20.818" v="14" actId="478"/>
          <ac:spMkLst>
            <pc:docMk/>
            <pc:sldMk cId="178443903" sldId="272"/>
            <ac:spMk id="19" creationId="{D762F74B-E7A4-270D-CAC7-3FBE9A55A2A9}"/>
          </ac:spMkLst>
        </pc:spChg>
        <pc:spChg chg="del">
          <ac:chgData name="Kim Baricog" userId="78670a054da3b147" providerId="LiveId" clId="{63F9AD82-2B02-4E52-8A93-4318F2794EF3}" dt="2025-11-26T22:56:13.700" v="6" actId="478"/>
          <ac:spMkLst>
            <pc:docMk/>
            <pc:sldMk cId="178443903" sldId="272"/>
            <ac:spMk id="22" creationId="{ABBFB280-24EA-41E6-30EE-25522B989B5E}"/>
          </ac:spMkLst>
        </pc:spChg>
        <pc:spChg chg="del">
          <ac:chgData name="Kim Baricog" userId="78670a054da3b147" providerId="LiveId" clId="{63F9AD82-2B02-4E52-8A93-4318F2794EF3}" dt="2025-11-26T22:56:16.349" v="9" actId="478"/>
          <ac:spMkLst>
            <pc:docMk/>
            <pc:sldMk cId="178443903" sldId="272"/>
            <ac:spMk id="23" creationId="{C1951960-3DF1-660D-4D0F-24318103A588}"/>
          </ac:spMkLst>
        </pc:spChg>
        <pc:spChg chg="del">
          <ac:chgData name="Kim Baricog" userId="78670a054da3b147" providerId="LiveId" clId="{63F9AD82-2B02-4E52-8A93-4318F2794EF3}" dt="2025-11-26T22:56:17.123" v="10" actId="478"/>
          <ac:spMkLst>
            <pc:docMk/>
            <pc:sldMk cId="178443903" sldId="272"/>
            <ac:spMk id="28" creationId="{03430E8B-3D83-87A8-3E09-932C18125805}"/>
          </ac:spMkLst>
        </pc:spChg>
        <pc:spChg chg="del">
          <ac:chgData name="Kim Baricog" userId="78670a054da3b147" providerId="LiveId" clId="{63F9AD82-2B02-4E52-8A93-4318F2794EF3}" dt="2025-11-26T22:56:20.068" v="13" actId="478"/>
          <ac:spMkLst>
            <pc:docMk/>
            <pc:sldMk cId="178443903" sldId="272"/>
            <ac:spMk id="31" creationId="{477A88DB-88E7-CFFB-C0EF-5C79567B928E}"/>
          </ac:spMkLst>
        </pc:spChg>
        <pc:spChg chg="del">
          <ac:chgData name="Kim Baricog" userId="78670a054da3b147" providerId="LiveId" clId="{63F9AD82-2B02-4E52-8A93-4318F2794EF3}" dt="2025-11-26T22:56:21.944" v="15" actId="478"/>
          <ac:spMkLst>
            <pc:docMk/>
            <pc:sldMk cId="178443903" sldId="272"/>
            <ac:spMk id="34" creationId="{63DF2F56-8C4B-09F3-242B-12A54EB114CF}"/>
          </ac:spMkLst>
        </pc:spChg>
        <pc:spChg chg="del">
          <ac:chgData name="Kim Baricog" userId="78670a054da3b147" providerId="LiveId" clId="{63F9AD82-2B02-4E52-8A93-4318F2794EF3}" dt="2025-11-26T22:56:25.996" v="19" actId="478"/>
          <ac:spMkLst>
            <pc:docMk/>
            <pc:sldMk cId="178443903" sldId="272"/>
            <ac:spMk id="35" creationId="{3F8422A2-0B7A-17DD-66D4-6B062BFF5D9A}"/>
          </ac:spMkLst>
        </pc:spChg>
        <pc:spChg chg="del">
          <ac:chgData name="Kim Baricog" userId="78670a054da3b147" providerId="LiveId" clId="{63F9AD82-2B02-4E52-8A93-4318F2794EF3}" dt="2025-11-26T22:56:24.929" v="18" actId="478"/>
          <ac:spMkLst>
            <pc:docMk/>
            <pc:sldMk cId="178443903" sldId="272"/>
            <ac:spMk id="36" creationId="{721FB427-53D9-75D6-9120-C894FA9C57AD}"/>
          </ac:spMkLst>
        </pc:spChg>
        <pc:spChg chg="add mod">
          <ac:chgData name="Kim Baricog" userId="78670a054da3b147" providerId="LiveId" clId="{63F9AD82-2B02-4E52-8A93-4318F2794EF3}" dt="2025-11-26T22:56:52.337" v="24" actId="1076"/>
          <ac:spMkLst>
            <pc:docMk/>
            <pc:sldMk cId="178443903" sldId="272"/>
            <ac:spMk id="43" creationId="{A14D5959-0068-DA35-0350-1E9C110A352E}"/>
          </ac:spMkLst>
        </pc:spChg>
        <pc:spChg chg="add mod">
          <ac:chgData name="Kim Baricog" userId="78670a054da3b147" providerId="LiveId" clId="{63F9AD82-2B02-4E52-8A93-4318F2794EF3}" dt="2025-11-26T23:00:51.751" v="38" actId="1076"/>
          <ac:spMkLst>
            <pc:docMk/>
            <pc:sldMk cId="178443903" sldId="272"/>
            <ac:spMk id="46" creationId="{54D93706-4086-7E48-43AB-B213709F898A}"/>
          </ac:spMkLst>
        </pc:spChg>
        <pc:spChg chg="add mod">
          <ac:chgData name="Kim Baricog" userId="78670a054da3b147" providerId="LiveId" clId="{63F9AD82-2B02-4E52-8A93-4318F2794EF3}" dt="2025-11-26T23:01:14.075" v="42" actId="1076"/>
          <ac:spMkLst>
            <pc:docMk/>
            <pc:sldMk cId="178443903" sldId="272"/>
            <ac:spMk id="49" creationId="{1C7DDBF0-6583-8492-33B2-E1E307ECB960}"/>
          </ac:spMkLst>
        </pc:spChg>
        <pc:spChg chg="add mod">
          <ac:chgData name="Kim Baricog" userId="78670a054da3b147" providerId="LiveId" clId="{63F9AD82-2B02-4E52-8A93-4318F2794EF3}" dt="2025-11-26T23:02:34.980" v="49" actId="1076"/>
          <ac:spMkLst>
            <pc:docMk/>
            <pc:sldMk cId="178443903" sldId="272"/>
            <ac:spMk id="52" creationId="{1F043917-491E-C89C-60BA-4AF63815B1DF}"/>
          </ac:spMkLst>
        </pc:spChg>
        <pc:grpChg chg="del">
          <ac:chgData name="Kim Baricog" userId="78670a054da3b147" providerId="LiveId" clId="{63F9AD82-2B02-4E52-8A93-4318F2794EF3}" dt="2025-11-26T22:56:12.167" v="5" actId="478"/>
          <ac:grpSpMkLst>
            <pc:docMk/>
            <pc:sldMk cId="178443903" sldId="272"/>
            <ac:grpSpMk id="20" creationId="{F7DBFE18-44A7-1EC8-529F-3254D87F27B9}"/>
          </ac:grpSpMkLst>
        </pc:grpChg>
        <pc:grpChg chg="del">
          <ac:chgData name="Kim Baricog" userId="78670a054da3b147" providerId="LiveId" clId="{63F9AD82-2B02-4E52-8A93-4318F2794EF3}" dt="2025-11-26T22:56:18.114" v="11" actId="478"/>
          <ac:grpSpMkLst>
            <pc:docMk/>
            <pc:sldMk cId="178443903" sldId="272"/>
            <ac:grpSpMk id="24" creationId="{D88ACB1C-785F-ED94-D208-2C9A70FB926F}"/>
          </ac:grpSpMkLst>
        </pc:grpChg>
        <pc:grpChg chg="del">
          <ac:chgData name="Kim Baricog" userId="78670a054da3b147" providerId="LiveId" clId="{63F9AD82-2B02-4E52-8A93-4318F2794EF3}" dt="2025-11-26T22:56:18.967" v="12" actId="478"/>
          <ac:grpSpMkLst>
            <pc:docMk/>
            <pc:sldMk cId="178443903" sldId="272"/>
            <ac:grpSpMk id="26" creationId="{7BFC2D42-2C9E-A229-EF57-8643127DBD36}"/>
          </ac:grpSpMkLst>
        </pc:grpChg>
        <pc:grpChg chg="del">
          <ac:chgData name="Kim Baricog" userId="78670a054da3b147" providerId="LiveId" clId="{63F9AD82-2B02-4E52-8A93-4318F2794EF3}" dt="2025-11-26T22:56:14.627" v="7" actId="478"/>
          <ac:grpSpMkLst>
            <pc:docMk/>
            <pc:sldMk cId="178443903" sldId="272"/>
            <ac:grpSpMk id="29" creationId="{BE85D50B-F75F-E79D-236A-D385EA163568}"/>
          </ac:grpSpMkLst>
        </pc:grpChg>
        <pc:grpChg chg="del">
          <ac:chgData name="Kim Baricog" userId="78670a054da3b147" providerId="LiveId" clId="{63F9AD82-2B02-4E52-8A93-4318F2794EF3}" dt="2025-11-26T22:56:23.074" v="16" actId="478"/>
          <ac:grpSpMkLst>
            <pc:docMk/>
            <pc:sldMk cId="178443903" sldId="272"/>
            <ac:grpSpMk id="32" creationId="{BCC8480C-492B-D52C-0C31-141F0E79A725}"/>
          </ac:grpSpMkLst>
        </pc:grpChg>
        <pc:grpChg chg="del">
          <ac:chgData name="Kim Baricog" userId="78670a054da3b147" providerId="LiveId" clId="{63F9AD82-2B02-4E52-8A93-4318F2794EF3}" dt="2025-11-26T22:56:24.427" v="17" actId="478"/>
          <ac:grpSpMkLst>
            <pc:docMk/>
            <pc:sldMk cId="178443903" sldId="272"/>
            <ac:grpSpMk id="37" creationId="{9ED515DC-09C8-E9DF-FDCB-ED0AE37A0267}"/>
          </ac:grpSpMkLst>
        </pc:grpChg>
        <pc:grpChg chg="del">
          <ac:chgData name="Kim Baricog" userId="78670a054da3b147" providerId="LiveId" clId="{63F9AD82-2B02-4E52-8A93-4318F2794EF3}" dt="2025-11-26T22:56:28.366" v="21" actId="478"/>
          <ac:grpSpMkLst>
            <pc:docMk/>
            <pc:sldMk cId="178443903" sldId="272"/>
            <ac:grpSpMk id="39" creationId="{51F36C98-9512-AD88-5343-1C3AC708F37E}"/>
          </ac:grpSpMkLst>
        </pc:grpChg>
        <pc:grpChg chg="del">
          <ac:chgData name="Kim Baricog" userId="78670a054da3b147" providerId="LiveId" clId="{63F9AD82-2B02-4E52-8A93-4318F2794EF3}" dt="2025-11-26T22:56:27.326" v="20" actId="478"/>
          <ac:grpSpMkLst>
            <pc:docMk/>
            <pc:sldMk cId="178443903" sldId="272"/>
            <ac:grpSpMk id="41" creationId="{091BE36B-CA3D-5F11-032B-4B8F9CA21044}"/>
          </ac:grpSpMkLst>
        </pc:grpChg>
        <pc:picChg chg="add mod">
          <ac:chgData name="Kim Baricog" userId="78670a054da3b147" providerId="LiveId" clId="{63F9AD82-2B02-4E52-8A93-4318F2794EF3}" dt="2025-11-26T22:58:45.846" v="29" actId="1076"/>
          <ac:picMkLst>
            <pc:docMk/>
            <pc:sldMk cId="178443903" sldId="272"/>
            <ac:picMk id="45" creationId="{E461608D-8561-5ED3-D1BC-B38F19986364}"/>
          </ac:picMkLst>
        </pc:picChg>
        <pc:picChg chg="add mod">
          <ac:chgData name="Kim Baricog" userId="78670a054da3b147" providerId="LiveId" clId="{63F9AD82-2B02-4E52-8A93-4318F2794EF3}" dt="2025-11-26T23:01:02.140" v="40" actId="1076"/>
          <ac:picMkLst>
            <pc:docMk/>
            <pc:sldMk cId="178443903" sldId="272"/>
            <ac:picMk id="48" creationId="{805CA0A5-B6B6-A8EB-C6FB-CD6156B0F4A8}"/>
          </ac:picMkLst>
        </pc:picChg>
        <pc:picChg chg="add mod">
          <ac:chgData name="Kim Baricog" userId="78670a054da3b147" providerId="LiveId" clId="{63F9AD82-2B02-4E52-8A93-4318F2794EF3}" dt="2025-11-26T23:02:15.506" v="46" actId="1076"/>
          <ac:picMkLst>
            <pc:docMk/>
            <pc:sldMk cId="178443903" sldId="272"/>
            <ac:picMk id="51" creationId="{1FBAF398-5160-8510-F0EF-16B8B724F990}"/>
          </ac:picMkLst>
        </pc:picChg>
        <pc:picChg chg="add mod">
          <ac:chgData name="Kim Baricog" userId="78670a054da3b147" providerId="LiveId" clId="{63F9AD82-2B02-4E52-8A93-4318F2794EF3}" dt="2025-11-26T23:05:21.286" v="53" actId="1076"/>
          <ac:picMkLst>
            <pc:docMk/>
            <pc:sldMk cId="178443903" sldId="272"/>
            <ac:picMk id="54" creationId="{011CBB9F-CE97-747C-0C7F-56249B426D8B}"/>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jpe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32" Type="http://schemas.openxmlformats.org/officeDocument/2006/relationships/image" Target="../media/image31.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29.svg"/></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9.svg"/></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9.svg"/></Relationships>
</file>

<file path=ppt/slides/_rels/slide1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50.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3.svg"/><Relationship Id="rId11" Type="http://schemas.openxmlformats.org/officeDocument/2006/relationships/image" Target="../media/image22.png"/><Relationship Id="rId5" Type="http://schemas.openxmlformats.org/officeDocument/2006/relationships/image" Target="../media/image52.png"/><Relationship Id="rId10" Type="http://schemas.openxmlformats.org/officeDocument/2006/relationships/image" Target="../media/image17.svg"/><Relationship Id="rId4" Type="http://schemas.openxmlformats.org/officeDocument/2006/relationships/image" Target="../media/image51.svg"/><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6.sv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32.png"/><Relationship Id="rId7" Type="http://schemas.openxmlformats.org/officeDocument/2006/relationships/image" Target="../media/image20.png"/><Relationship Id="rId12" Type="http://schemas.openxmlformats.org/officeDocument/2006/relationships/image" Target="../media/image17.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16.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33.svg"/><Relationship Id="rId9"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2.png"/><Relationship Id="rId18" Type="http://schemas.openxmlformats.org/officeDocument/2006/relationships/image" Target="../media/image45.svg"/><Relationship Id="rId3" Type="http://schemas.openxmlformats.org/officeDocument/2006/relationships/image" Target="../media/image38.png"/><Relationship Id="rId7" Type="http://schemas.openxmlformats.org/officeDocument/2006/relationships/image" Target="../media/image40.png"/><Relationship Id="rId12" Type="http://schemas.openxmlformats.org/officeDocument/2006/relationships/image" Target="../media/image21.svg"/><Relationship Id="rId17" Type="http://schemas.openxmlformats.org/officeDocument/2006/relationships/image" Target="../media/image44.png"/><Relationship Id="rId2" Type="http://schemas.openxmlformats.org/officeDocument/2006/relationships/image" Target="../media/image1.jpeg"/><Relationship Id="rId16" Type="http://schemas.openxmlformats.org/officeDocument/2006/relationships/image" Target="../media/image17.svg"/><Relationship Id="rId20" Type="http://schemas.openxmlformats.org/officeDocument/2006/relationships/image" Target="../media/image47.sv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20.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5.svg"/><Relationship Id="rId19" Type="http://schemas.openxmlformats.org/officeDocument/2006/relationships/image" Target="../media/image46.png"/><Relationship Id="rId4" Type="http://schemas.openxmlformats.org/officeDocument/2006/relationships/image" Target="../media/image39.svg"/><Relationship Id="rId9" Type="http://schemas.openxmlformats.org/officeDocument/2006/relationships/image" Target="../media/image14.png"/><Relationship Id="rId14" Type="http://schemas.openxmlformats.org/officeDocument/2006/relationships/image" Target="../media/image43.svg"/></Relationships>
</file>

<file path=ppt/slides/_rels/slide5.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2.png"/><Relationship Id="rId18" Type="http://schemas.openxmlformats.org/officeDocument/2006/relationships/image" Target="../media/image45.svg"/><Relationship Id="rId3" Type="http://schemas.openxmlformats.org/officeDocument/2006/relationships/image" Target="../media/image38.png"/><Relationship Id="rId7" Type="http://schemas.openxmlformats.org/officeDocument/2006/relationships/image" Target="../media/image40.png"/><Relationship Id="rId12" Type="http://schemas.openxmlformats.org/officeDocument/2006/relationships/image" Target="../media/image21.svg"/><Relationship Id="rId17" Type="http://schemas.openxmlformats.org/officeDocument/2006/relationships/image" Target="../media/image44.png"/><Relationship Id="rId2" Type="http://schemas.openxmlformats.org/officeDocument/2006/relationships/image" Target="../media/image1.jpeg"/><Relationship Id="rId16" Type="http://schemas.openxmlformats.org/officeDocument/2006/relationships/image" Target="../media/image17.svg"/><Relationship Id="rId20" Type="http://schemas.openxmlformats.org/officeDocument/2006/relationships/image" Target="../media/image47.sv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20.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5.svg"/><Relationship Id="rId19" Type="http://schemas.openxmlformats.org/officeDocument/2006/relationships/image" Target="../media/image46.png"/><Relationship Id="rId4" Type="http://schemas.openxmlformats.org/officeDocument/2006/relationships/image" Target="../media/image39.svg"/><Relationship Id="rId9" Type="http://schemas.openxmlformats.org/officeDocument/2006/relationships/image" Target="../media/image14.png"/><Relationship Id="rId14" Type="http://schemas.openxmlformats.org/officeDocument/2006/relationships/image" Target="../media/image43.svg"/></Relationships>
</file>

<file path=ppt/slides/_rels/slide6.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2.png"/><Relationship Id="rId18" Type="http://schemas.openxmlformats.org/officeDocument/2006/relationships/image" Target="../media/image45.svg"/><Relationship Id="rId3" Type="http://schemas.openxmlformats.org/officeDocument/2006/relationships/image" Target="../media/image38.png"/><Relationship Id="rId7" Type="http://schemas.openxmlformats.org/officeDocument/2006/relationships/image" Target="../media/image40.png"/><Relationship Id="rId12" Type="http://schemas.openxmlformats.org/officeDocument/2006/relationships/image" Target="../media/image21.svg"/><Relationship Id="rId17" Type="http://schemas.openxmlformats.org/officeDocument/2006/relationships/image" Target="../media/image44.png"/><Relationship Id="rId2" Type="http://schemas.openxmlformats.org/officeDocument/2006/relationships/image" Target="../media/image1.jpeg"/><Relationship Id="rId16" Type="http://schemas.openxmlformats.org/officeDocument/2006/relationships/image" Target="../media/image17.svg"/><Relationship Id="rId20" Type="http://schemas.openxmlformats.org/officeDocument/2006/relationships/image" Target="../media/image47.sv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20.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5.svg"/><Relationship Id="rId19" Type="http://schemas.openxmlformats.org/officeDocument/2006/relationships/image" Target="../media/image46.png"/><Relationship Id="rId4" Type="http://schemas.openxmlformats.org/officeDocument/2006/relationships/image" Target="../media/image39.svg"/><Relationship Id="rId9" Type="http://schemas.openxmlformats.org/officeDocument/2006/relationships/image" Target="../media/image14.png"/><Relationship Id="rId14" Type="http://schemas.openxmlformats.org/officeDocument/2006/relationships/image" Target="../media/image43.svg"/></Relationships>
</file>

<file path=ppt/slides/_rels/slide7.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2.png"/><Relationship Id="rId18" Type="http://schemas.openxmlformats.org/officeDocument/2006/relationships/image" Target="../media/image45.svg"/><Relationship Id="rId3" Type="http://schemas.openxmlformats.org/officeDocument/2006/relationships/image" Target="../media/image38.png"/><Relationship Id="rId7" Type="http://schemas.openxmlformats.org/officeDocument/2006/relationships/image" Target="../media/image40.png"/><Relationship Id="rId12" Type="http://schemas.openxmlformats.org/officeDocument/2006/relationships/image" Target="../media/image21.svg"/><Relationship Id="rId17" Type="http://schemas.openxmlformats.org/officeDocument/2006/relationships/image" Target="../media/image44.png"/><Relationship Id="rId2" Type="http://schemas.openxmlformats.org/officeDocument/2006/relationships/image" Target="../media/image1.jpeg"/><Relationship Id="rId16" Type="http://schemas.openxmlformats.org/officeDocument/2006/relationships/image" Target="../media/image17.svg"/><Relationship Id="rId20" Type="http://schemas.openxmlformats.org/officeDocument/2006/relationships/image" Target="../media/image47.sv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20.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5.svg"/><Relationship Id="rId19" Type="http://schemas.openxmlformats.org/officeDocument/2006/relationships/image" Target="../media/image46.png"/><Relationship Id="rId4" Type="http://schemas.openxmlformats.org/officeDocument/2006/relationships/image" Target="../media/image39.svg"/><Relationship Id="rId9" Type="http://schemas.openxmlformats.org/officeDocument/2006/relationships/image" Target="../media/image14.png"/><Relationship Id="rId14" Type="http://schemas.openxmlformats.org/officeDocument/2006/relationships/image" Target="../media/image43.svg"/></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9.svg"/></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r="-9222"/>
            </a:stretch>
          </a:blipFill>
        </p:spPr>
      </p:sp>
      <p:grpSp>
        <p:nvGrpSpPr>
          <p:cNvPr id="3" name="Group 3"/>
          <p:cNvGrpSpPr/>
          <p:nvPr/>
        </p:nvGrpSpPr>
        <p:grpSpPr>
          <a:xfrm>
            <a:off x="-869488" y="-836544"/>
            <a:ext cx="20086371" cy="12006726"/>
            <a:chOff x="0" y="0"/>
            <a:chExt cx="26781829" cy="16008969"/>
          </a:xfrm>
        </p:grpSpPr>
        <p:grpSp>
          <p:nvGrpSpPr>
            <p:cNvPr id="4" name="Group 4"/>
            <p:cNvGrpSpPr/>
            <p:nvPr/>
          </p:nvGrpSpPr>
          <p:grpSpPr>
            <a:xfrm>
              <a:off x="0" y="394920"/>
              <a:ext cx="1900244" cy="15205129"/>
              <a:chOff x="0" y="0"/>
              <a:chExt cx="356429" cy="2852028"/>
            </a:xfrm>
          </p:grpSpPr>
          <p:sp>
            <p:nvSpPr>
              <p:cNvPr id="5" name="Freeform 5"/>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00AD9C"/>
              </a:solidFill>
            </p:spPr>
          </p:sp>
          <p:sp>
            <p:nvSpPr>
              <p:cNvPr id="6" name="TextBox 6"/>
              <p:cNvSpPr txBox="1"/>
              <p:nvPr/>
            </p:nvSpPr>
            <p:spPr>
              <a:xfrm>
                <a:off x="0" y="-57150"/>
                <a:ext cx="356429" cy="2909178"/>
              </a:xfrm>
              <a:prstGeom prst="rect">
                <a:avLst/>
              </a:prstGeom>
            </p:spPr>
            <p:txBody>
              <a:bodyPr lIns="53498" tIns="53498" rIns="53498" bIns="53498" rtlCol="0" anchor="ctr"/>
              <a:lstStyle/>
              <a:p>
                <a:pPr algn="ctr">
                  <a:lnSpc>
                    <a:spcPts val="2801"/>
                  </a:lnSpc>
                </a:pPr>
                <a:endParaRPr/>
              </a:p>
            </p:txBody>
          </p:sp>
        </p:grpSp>
        <p:grpSp>
          <p:nvGrpSpPr>
            <p:cNvPr id="7" name="Group 7"/>
            <p:cNvGrpSpPr/>
            <p:nvPr/>
          </p:nvGrpSpPr>
          <p:grpSpPr>
            <a:xfrm>
              <a:off x="24881585" y="394920"/>
              <a:ext cx="1900244" cy="15205129"/>
              <a:chOff x="0" y="0"/>
              <a:chExt cx="356429" cy="2852028"/>
            </a:xfrm>
          </p:grpSpPr>
          <p:sp>
            <p:nvSpPr>
              <p:cNvPr id="8" name="Freeform 8"/>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00AD9C"/>
              </a:solidFill>
            </p:spPr>
          </p:sp>
          <p:sp>
            <p:nvSpPr>
              <p:cNvPr id="9" name="TextBox 9"/>
              <p:cNvSpPr txBox="1"/>
              <p:nvPr/>
            </p:nvSpPr>
            <p:spPr>
              <a:xfrm>
                <a:off x="0" y="-57150"/>
                <a:ext cx="356429" cy="2909178"/>
              </a:xfrm>
              <a:prstGeom prst="rect">
                <a:avLst/>
              </a:prstGeom>
            </p:spPr>
            <p:txBody>
              <a:bodyPr lIns="53498" tIns="53498" rIns="53498" bIns="53498" rtlCol="0" anchor="ctr"/>
              <a:lstStyle/>
              <a:p>
                <a:pPr algn="ctr">
                  <a:lnSpc>
                    <a:spcPts val="2801"/>
                  </a:lnSpc>
                </a:pPr>
                <a:endParaRPr/>
              </a:p>
            </p:txBody>
          </p:sp>
        </p:grpSp>
        <p:grpSp>
          <p:nvGrpSpPr>
            <p:cNvPr id="10" name="Group 10"/>
            <p:cNvGrpSpPr/>
            <p:nvPr/>
          </p:nvGrpSpPr>
          <p:grpSpPr>
            <a:xfrm rot="5400000">
              <a:off x="12801106" y="-11850985"/>
              <a:ext cx="1900244" cy="25602213"/>
              <a:chOff x="0" y="0"/>
              <a:chExt cx="356429" cy="4802210"/>
            </a:xfrm>
          </p:grpSpPr>
          <p:sp>
            <p:nvSpPr>
              <p:cNvPr id="11" name="Freeform 11"/>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00AD9C"/>
              </a:solidFill>
            </p:spPr>
          </p:sp>
          <p:sp>
            <p:nvSpPr>
              <p:cNvPr id="12" name="TextBox 12"/>
              <p:cNvSpPr txBox="1"/>
              <p:nvPr/>
            </p:nvSpPr>
            <p:spPr>
              <a:xfrm>
                <a:off x="0" y="-57150"/>
                <a:ext cx="356429" cy="4859360"/>
              </a:xfrm>
              <a:prstGeom prst="rect">
                <a:avLst/>
              </a:prstGeom>
            </p:spPr>
            <p:txBody>
              <a:bodyPr lIns="53498" tIns="53498" rIns="53498" bIns="53498" rtlCol="0" anchor="ctr"/>
              <a:lstStyle/>
              <a:p>
                <a:pPr algn="ctr">
                  <a:lnSpc>
                    <a:spcPts val="2801"/>
                  </a:lnSpc>
                </a:pPr>
                <a:endParaRPr/>
              </a:p>
            </p:txBody>
          </p:sp>
        </p:grpSp>
        <p:grpSp>
          <p:nvGrpSpPr>
            <p:cNvPr id="13" name="Group 13"/>
            <p:cNvGrpSpPr/>
            <p:nvPr/>
          </p:nvGrpSpPr>
          <p:grpSpPr>
            <a:xfrm rot="5400000">
              <a:off x="12656286" y="2257740"/>
              <a:ext cx="1900244" cy="25602213"/>
              <a:chOff x="0" y="0"/>
              <a:chExt cx="356429" cy="4802210"/>
            </a:xfrm>
          </p:grpSpPr>
          <p:sp>
            <p:nvSpPr>
              <p:cNvPr id="14" name="Freeform 14"/>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00AD9C"/>
              </a:solidFill>
            </p:spPr>
          </p:sp>
          <p:sp>
            <p:nvSpPr>
              <p:cNvPr id="15" name="TextBox 15"/>
              <p:cNvSpPr txBox="1"/>
              <p:nvPr/>
            </p:nvSpPr>
            <p:spPr>
              <a:xfrm>
                <a:off x="0" y="-57150"/>
                <a:ext cx="356429" cy="4859360"/>
              </a:xfrm>
              <a:prstGeom prst="rect">
                <a:avLst/>
              </a:prstGeom>
            </p:spPr>
            <p:txBody>
              <a:bodyPr lIns="53498" tIns="53498" rIns="53498" bIns="53498" rtlCol="0" anchor="ctr"/>
              <a:lstStyle/>
              <a:p>
                <a:pPr algn="ctr">
                  <a:lnSpc>
                    <a:spcPts val="2801"/>
                  </a:lnSpc>
                </a:pPr>
                <a:endParaRPr/>
              </a:p>
            </p:txBody>
          </p:sp>
        </p:grpSp>
      </p:grpSp>
      <p:sp>
        <p:nvSpPr>
          <p:cNvPr id="16" name="TextBox 16"/>
          <p:cNvSpPr txBox="1"/>
          <p:nvPr/>
        </p:nvSpPr>
        <p:spPr>
          <a:xfrm>
            <a:off x="2398661" y="3821465"/>
            <a:ext cx="12977242" cy="1745533"/>
          </a:xfrm>
          <a:prstGeom prst="rect">
            <a:avLst/>
          </a:prstGeom>
        </p:spPr>
        <p:txBody>
          <a:bodyPr lIns="0" tIns="0" rIns="0" bIns="0" rtlCol="0" anchor="t">
            <a:spAutoFit/>
          </a:bodyPr>
          <a:lstStyle/>
          <a:p>
            <a:pPr algn="ctr">
              <a:lnSpc>
                <a:spcPts val="6541"/>
              </a:lnSpc>
            </a:pPr>
            <a:r>
              <a:rPr lang="en-US" sz="7519" spc="308">
                <a:solidFill>
                  <a:srgbClr val="00AD9C"/>
                </a:solidFill>
                <a:latin typeface="Marykate"/>
                <a:ea typeface="Marykate"/>
                <a:cs typeface="Marykate"/>
                <a:sym typeface="Marykate"/>
              </a:rPr>
              <a:t>THE SCIENCE OF INTERMOLECULAR FORCES AND SUBSTANCE PROPERTIES</a:t>
            </a:r>
          </a:p>
        </p:txBody>
      </p:sp>
      <p:sp>
        <p:nvSpPr>
          <p:cNvPr id="17" name="Freeform 17"/>
          <p:cNvSpPr/>
          <p:nvPr/>
        </p:nvSpPr>
        <p:spPr>
          <a:xfrm rot="-4590959">
            <a:off x="15997142" y="3573304"/>
            <a:ext cx="2538932" cy="2538932"/>
          </a:xfrm>
          <a:custGeom>
            <a:avLst/>
            <a:gdLst/>
            <a:ahLst/>
            <a:cxnLst/>
            <a:rect l="l" t="t" r="r" b="b"/>
            <a:pathLst>
              <a:path w="2538932" h="2538932">
                <a:moveTo>
                  <a:pt x="0" y="0"/>
                </a:moveTo>
                <a:lnTo>
                  <a:pt x="2538932" y="0"/>
                </a:lnTo>
                <a:lnTo>
                  <a:pt x="2538932" y="2538932"/>
                </a:lnTo>
                <a:lnTo>
                  <a:pt x="0" y="25389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rot="-10325232" flipV="1">
            <a:off x="-735485" y="106452"/>
            <a:ext cx="2815623" cy="2815623"/>
          </a:xfrm>
          <a:custGeom>
            <a:avLst/>
            <a:gdLst/>
            <a:ahLst/>
            <a:cxnLst/>
            <a:rect l="l" t="t" r="r" b="b"/>
            <a:pathLst>
              <a:path w="2815623" h="2815623">
                <a:moveTo>
                  <a:pt x="0" y="2815623"/>
                </a:moveTo>
                <a:lnTo>
                  <a:pt x="2815623" y="2815623"/>
                </a:lnTo>
                <a:lnTo>
                  <a:pt x="2815623" y="0"/>
                </a:lnTo>
                <a:lnTo>
                  <a:pt x="0" y="0"/>
                </a:lnTo>
                <a:lnTo>
                  <a:pt x="0" y="2815623"/>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Freeform 19"/>
          <p:cNvSpPr/>
          <p:nvPr/>
        </p:nvSpPr>
        <p:spPr>
          <a:xfrm rot="-2049497">
            <a:off x="125050" y="6657359"/>
            <a:ext cx="2053555" cy="2933651"/>
          </a:xfrm>
          <a:custGeom>
            <a:avLst/>
            <a:gdLst/>
            <a:ahLst/>
            <a:cxnLst/>
            <a:rect l="l" t="t" r="r" b="b"/>
            <a:pathLst>
              <a:path w="2053555" h="2933651">
                <a:moveTo>
                  <a:pt x="0" y="0"/>
                </a:moveTo>
                <a:lnTo>
                  <a:pt x="2053556" y="0"/>
                </a:lnTo>
                <a:lnTo>
                  <a:pt x="2053556" y="2933650"/>
                </a:lnTo>
                <a:lnTo>
                  <a:pt x="0" y="29336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0" name="Freeform 20"/>
          <p:cNvSpPr/>
          <p:nvPr/>
        </p:nvSpPr>
        <p:spPr>
          <a:xfrm rot="-2245013">
            <a:off x="1141207" y="2386216"/>
            <a:ext cx="880607" cy="1841573"/>
          </a:xfrm>
          <a:custGeom>
            <a:avLst/>
            <a:gdLst/>
            <a:ahLst/>
            <a:cxnLst/>
            <a:rect l="l" t="t" r="r" b="b"/>
            <a:pathLst>
              <a:path w="880607" h="1841573">
                <a:moveTo>
                  <a:pt x="0" y="0"/>
                </a:moveTo>
                <a:lnTo>
                  <a:pt x="880606" y="0"/>
                </a:lnTo>
                <a:lnTo>
                  <a:pt x="880606" y="1841573"/>
                </a:lnTo>
                <a:lnTo>
                  <a:pt x="0" y="184157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1" name="Freeform 21"/>
          <p:cNvSpPr/>
          <p:nvPr/>
        </p:nvSpPr>
        <p:spPr>
          <a:xfrm rot="1254325">
            <a:off x="-2461" y="4984554"/>
            <a:ext cx="2288606" cy="678260"/>
          </a:xfrm>
          <a:custGeom>
            <a:avLst/>
            <a:gdLst/>
            <a:ahLst/>
            <a:cxnLst/>
            <a:rect l="l" t="t" r="r" b="b"/>
            <a:pathLst>
              <a:path w="2288606" h="678260">
                <a:moveTo>
                  <a:pt x="0" y="0"/>
                </a:moveTo>
                <a:lnTo>
                  <a:pt x="2288606" y="0"/>
                </a:lnTo>
                <a:lnTo>
                  <a:pt x="2288606" y="678260"/>
                </a:lnTo>
                <a:lnTo>
                  <a:pt x="0" y="67826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2" name="Freeform 22"/>
          <p:cNvSpPr/>
          <p:nvPr/>
        </p:nvSpPr>
        <p:spPr>
          <a:xfrm>
            <a:off x="16156784" y="6407053"/>
            <a:ext cx="2131216" cy="2080842"/>
          </a:xfrm>
          <a:custGeom>
            <a:avLst/>
            <a:gdLst/>
            <a:ahLst/>
            <a:cxnLst/>
            <a:rect l="l" t="t" r="r" b="b"/>
            <a:pathLst>
              <a:path w="2131216" h="2080842">
                <a:moveTo>
                  <a:pt x="0" y="0"/>
                </a:moveTo>
                <a:lnTo>
                  <a:pt x="2131216" y="0"/>
                </a:lnTo>
                <a:lnTo>
                  <a:pt x="2131216" y="2080842"/>
                </a:lnTo>
                <a:lnTo>
                  <a:pt x="0" y="20808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3" name="Freeform 23"/>
          <p:cNvSpPr/>
          <p:nvPr/>
        </p:nvSpPr>
        <p:spPr>
          <a:xfrm rot="1052783">
            <a:off x="15429461" y="420538"/>
            <a:ext cx="1171974" cy="2052821"/>
          </a:xfrm>
          <a:custGeom>
            <a:avLst/>
            <a:gdLst/>
            <a:ahLst/>
            <a:cxnLst/>
            <a:rect l="l" t="t" r="r" b="b"/>
            <a:pathLst>
              <a:path w="1171974" h="2052821">
                <a:moveTo>
                  <a:pt x="0" y="0"/>
                </a:moveTo>
                <a:lnTo>
                  <a:pt x="1171974" y="0"/>
                </a:lnTo>
                <a:lnTo>
                  <a:pt x="1171974" y="2052821"/>
                </a:lnTo>
                <a:lnTo>
                  <a:pt x="0" y="205282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4" name="Freeform 24"/>
          <p:cNvSpPr/>
          <p:nvPr/>
        </p:nvSpPr>
        <p:spPr>
          <a:xfrm rot="1612873">
            <a:off x="16578786" y="2115729"/>
            <a:ext cx="1078345" cy="1913193"/>
          </a:xfrm>
          <a:custGeom>
            <a:avLst/>
            <a:gdLst/>
            <a:ahLst/>
            <a:cxnLst/>
            <a:rect l="l" t="t" r="r" b="b"/>
            <a:pathLst>
              <a:path w="1078345" h="1913193">
                <a:moveTo>
                  <a:pt x="0" y="0"/>
                </a:moveTo>
                <a:lnTo>
                  <a:pt x="1078345" y="0"/>
                </a:lnTo>
                <a:lnTo>
                  <a:pt x="1078345" y="1913193"/>
                </a:lnTo>
                <a:lnTo>
                  <a:pt x="0" y="191319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5" name="TextBox 25"/>
          <p:cNvSpPr txBox="1"/>
          <p:nvPr/>
        </p:nvSpPr>
        <p:spPr>
          <a:xfrm>
            <a:off x="5523797" y="7600896"/>
            <a:ext cx="6495075" cy="405269"/>
          </a:xfrm>
          <a:prstGeom prst="rect">
            <a:avLst/>
          </a:prstGeom>
        </p:spPr>
        <p:txBody>
          <a:bodyPr lIns="0" tIns="0" rIns="0" bIns="0" rtlCol="0" anchor="t">
            <a:spAutoFit/>
          </a:bodyPr>
          <a:lstStyle/>
          <a:p>
            <a:pPr algn="ctr">
              <a:lnSpc>
                <a:spcPts val="2971"/>
              </a:lnSpc>
              <a:spcBef>
                <a:spcPct val="0"/>
              </a:spcBef>
            </a:pPr>
            <a:r>
              <a:rPr lang="en-US" sz="2971" spc="374">
                <a:solidFill>
                  <a:srgbClr val="00030A"/>
                </a:solidFill>
                <a:latin typeface="Bobby Jones"/>
                <a:ea typeface="Bobby Jones"/>
                <a:cs typeface="Bobby Jones"/>
                <a:sym typeface="Bobby Jones"/>
              </a:rPr>
              <a:t>JONATHAN &amp; KIM</a:t>
            </a:r>
          </a:p>
        </p:txBody>
      </p:sp>
      <p:sp>
        <p:nvSpPr>
          <p:cNvPr id="26" name="Freeform 26"/>
          <p:cNvSpPr/>
          <p:nvPr/>
        </p:nvSpPr>
        <p:spPr>
          <a:xfrm>
            <a:off x="1984971" y="6344082"/>
            <a:ext cx="464062" cy="471782"/>
          </a:xfrm>
          <a:custGeom>
            <a:avLst/>
            <a:gdLst/>
            <a:ahLst/>
            <a:cxnLst/>
            <a:rect l="l" t="t" r="r" b="b"/>
            <a:pathLst>
              <a:path w="464062" h="471782">
                <a:moveTo>
                  <a:pt x="0" y="0"/>
                </a:moveTo>
                <a:lnTo>
                  <a:pt x="464061" y="0"/>
                </a:lnTo>
                <a:lnTo>
                  <a:pt x="464061" y="471782"/>
                </a:lnTo>
                <a:lnTo>
                  <a:pt x="0" y="47178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27" name="Freeform 27"/>
          <p:cNvSpPr/>
          <p:nvPr/>
        </p:nvSpPr>
        <p:spPr>
          <a:xfrm>
            <a:off x="17402703" y="8895672"/>
            <a:ext cx="433498" cy="411429"/>
          </a:xfrm>
          <a:custGeom>
            <a:avLst/>
            <a:gdLst/>
            <a:ahLst/>
            <a:cxnLst/>
            <a:rect l="l" t="t" r="r" b="b"/>
            <a:pathLst>
              <a:path w="433498" h="411429">
                <a:moveTo>
                  <a:pt x="0" y="0"/>
                </a:moveTo>
                <a:lnTo>
                  <a:pt x="433498" y="0"/>
                </a:lnTo>
                <a:lnTo>
                  <a:pt x="433498" y="411429"/>
                </a:lnTo>
                <a:lnTo>
                  <a:pt x="0" y="411429"/>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grpSp>
        <p:nvGrpSpPr>
          <p:cNvPr id="28" name="Group 28"/>
          <p:cNvGrpSpPr>
            <a:grpSpLocks noChangeAspect="1"/>
          </p:cNvGrpSpPr>
          <p:nvPr/>
        </p:nvGrpSpPr>
        <p:grpSpPr>
          <a:xfrm rot="1977585">
            <a:off x="17291502" y="858834"/>
            <a:ext cx="512498" cy="269991"/>
            <a:chOff x="0" y="0"/>
            <a:chExt cx="1610360" cy="848360"/>
          </a:xfrm>
        </p:grpSpPr>
        <p:sp>
          <p:nvSpPr>
            <p:cNvPr id="29" name="Freeform 29"/>
            <p:cNvSpPr/>
            <p:nvPr/>
          </p:nvSpPr>
          <p:spPr>
            <a:xfrm>
              <a:off x="278" y="0"/>
              <a:ext cx="1611075" cy="848360"/>
            </a:xfrm>
            <a:custGeom>
              <a:avLst/>
              <a:gdLst/>
              <a:ahLst/>
              <a:cxnLst/>
              <a:rect l="l" t="t" r="r" b="b"/>
              <a:pathLst>
                <a:path w="1611075" h="848360">
                  <a:moveTo>
                    <a:pt x="234672" y="848360"/>
                  </a:moveTo>
                  <a:cubicBezTo>
                    <a:pt x="204192" y="848360"/>
                    <a:pt x="173712" y="842010"/>
                    <a:pt x="143232" y="829310"/>
                  </a:cubicBezTo>
                  <a:cubicBezTo>
                    <a:pt x="23852" y="778510"/>
                    <a:pt x="-32028" y="641350"/>
                    <a:pt x="18772" y="521970"/>
                  </a:cubicBezTo>
                  <a:cubicBezTo>
                    <a:pt x="152122" y="204470"/>
                    <a:pt x="460732" y="0"/>
                    <a:pt x="804902" y="0"/>
                  </a:cubicBezTo>
                  <a:cubicBezTo>
                    <a:pt x="1149072" y="0"/>
                    <a:pt x="1457682" y="204470"/>
                    <a:pt x="1592302" y="521970"/>
                  </a:cubicBezTo>
                  <a:cubicBezTo>
                    <a:pt x="1643102" y="641350"/>
                    <a:pt x="1587222" y="779780"/>
                    <a:pt x="1467842" y="829310"/>
                  </a:cubicBezTo>
                  <a:cubicBezTo>
                    <a:pt x="1348462" y="880110"/>
                    <a:pt x="1210032" y="824230"/>
                    <a:pt x="1160502" y="704850"/>
                  </a:cubicBezTo>
                  <a:cubicBezTo>
                    <a:pt x="1099542" y="562610"/>
                    <a:pt x="959842" y="469900"/>
                    <a:pt x="804902" y="469900"/>
                  </a:cubicBezTo>
                  <a:cubicBezTo>
                    <a:pt x="649962" y="469900"/>
                    <a:pt x="511532" y="562610"/>
                    <a:pt x="450572" y="704850"/>
                  </a:cubicBezTo>
                  <a:cubicBezTo>
                    <a:pt x="413742" y="793750"/>
                    <a:pt x="326112" y="848360"/>
                    <a:pt x="234672" y="848360"/>
                  </a:cubicBezTo>
                  <a:close/>
                </a:path>
              </a:pathLst>
            </a:custGeom>
            <a:solidFill>
              <a:srgbClr val="F2BC2A"/>
            </a:solidFill>
          </p:spPr>
        </p:sp>
      </p:grpSp>
      <p:grpSp>
        <p:nvGrpSpPr>
          <p:cNvPr id="30" name="Group 30"/>
          <p:cNvGrpSpPr/>
          <p:nvPr/>
        </p:nvGrpSpPr>
        <p:grpSpPr>
          <a:xfrm>
            <a:off x="2030890" y="4603934"/>
            <a:ext cx="229651" cy="229651"/>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B5DB"/>
            </a:solidFill>
          </p:spPr>
        </p:sp>
      </p:grpSp>
      <p:sp>
        <p:nvSpPr>
          <p:cNvPr id="32" name="Freeform 32"/>
          <p:cNvSpPr/>
          <p:nvPr/>
        </p:nvSpPr>
        <p:spPr>
          <a:xfrm>
            <a:off x="399457" y="3512761"/>
            <a:ext cx="238202" cy="236037"/>
          </a:xfrm>
          <a:custGeom>
            <a:avLst/>
            <a:gdLst/>
            <a:ahLst/>
            <a:cxnLst/>
            <a:rect l="l" t="t" r="r" b="b"/>
            <a:pathLst>
              <a:path w="238202" h="236037">
                <a:moveTo>
                  <a:pt x="0" y="0"/>
                </a:moveTo>
                <a:lnTo>
                  <a:pt x="238203" y="0"/>
                </a:lnTo>
                <a:lnTo>
                  <a:pt x="238203" y="236037"/>
                </a:lnTo>
                <a:lnTo>
                  <a:pt x="0" y="236037"/>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33" name="Freeform 33"/>
          <p:cNvSpPr/>
          <p:nvPr/>
        </p:nvSpPr>
        <p:spPr>
          <a:xfrm>
            <a:off x="16814686" y="1469307"/>
            <a:ext cx="451922" cy="405086"/>
          </a:xfrm>
          <a:custGeom>
            <a:avLst/>
            <a:gdLst/>
            <a:ahLst/>
            <a:cxnLst/>
            <a:rect l="l" t="t" r="r" b="b"/>
            <a:pathLst>
              <a:path w="451922" h="405086">
                <a:moveTo>
                  <a:pt x="0" y="0"/>
                </a:moveTo>
                <a:lnTo>
                  <a:pt x="451922" y="0"/>
                </a:lnTo>
                <a:lnTo>
                  <a:pt x="451922" y="405086"/>
                </a:lnTo>
                <a:lnTo>
                  <a:pt x="0" y="405086"/>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34" name="Freeform 34"/>
          <p:cNvSpPr/>
          <p:nvPr/>
        </p:nvSpPr>
        <p:spPr>
          <a:xfrm>
            <a:off x="15694641" y="3085316"/>
            <a:ext cx="420451" cy="427445"/>
          </a:xfrm>
          <a:custGeom>
            <a:avLst/>
            <a:gdLst/>
            <a:ahLst/>
            <a:cxnLst/>
            <a:rect l="l" t="t" r="r" b="b"/>
            <a:pathLst>
              <a:path w="420451" h="427445">
                <a:moveTo>
                  <a:pt x="0" y="0"/>
                </a:moveTo>
                <a:lnTo>
                  <a:pt x="420451" y="0"/>
                </a:lnTo>
                <a:lnTo>
                  <a:pt x="420451" y="427445"/>
                </a:lnTo>
                <a:lnTo>
                  <a:pt x="0" y="42744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grpSp>
        <p:nvGrpSpPr>
          <p:cNvPr id="35" name="Group 35"/>
          <p:cNvGrpSpPr/>
          <p:nvPr/>
        </p:nvGrpSpPr>
        <p:grpSpPr>
          <a:xfrm>
            <a:off x="2490694" y="9376318"/>
            <a:ext cx="229651" cy="229651"/>
            <a:chOff x="0" y="0"/>
            <a:chExt cx="6350000" cy="6350000"/>
          </a:xfrm>
        </p:grpSpPr>
        <p:sp>
          <p:nvSpPr>
            <p:cNvPr id="36" name="Freeform 3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B5DB"/>
            </a:solidFill>
          </p:spPr>
        </p:sp>
      </p:grpSp>
      <p:sp>
        <p:nvSpPr>
          <p:cNvPr id="37" name="Freeform 37"/>
          <p:cNvSpPr/>
          <p:nvPr/>
        </p:nvSpPr>
        <p:spPr>
          <a:xfrm rot="-771795">
            <a:off x="2865448" y="1647521"/>
            <a:ext cx="433712" cy="411632"/>
          </a:xfrm>
          <a:custGeom>
            <a:avLst/>
            <a:gdLst/>
            <a:ahLst/>
            <a:cxnLst/>
            <a:rect l="l" t="t" r="r" b="b"/>
            <a:pathLst>
              <a:path w="433712" h="411632">
                <a:moveTo>
                  <a:pt x="0" y="0"/>
                </a:moveTo>
                <a:lnTo>
                  <a:pt x="433712" y="0"/>
                </a:lnTo>
                <a:lnTo>
                  <a:pt x="433712" y="411632"/>
                </a:lnTo>
                <a:lnTo>
                  <a:pt x="0" y="41163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8" name="Freeform 38"/>
          <p:cNvSpPr/>
          <p:nvPr/>
        </p:nvSpPr>
        <p:spPr>
          <a:xfrm rot="4678159">
            <a:off x="15159154" y="375441"/>
            <a:ext cx="433498" cy="411429"/>
          </a:xfrm>
          <a:custGeom>
            <a:avLst/>
            <a:gdLst/>
            <a:ahLst/>
            <a:cxnLst/>
            <a:rect l="l" t="t" r="r" b="b"/>
            <a:pathLst>
              <a:path w="433498" h="411429">
                <a:moveTo>
                  <a:pt x="0" y="0"/>
                </a:moveTo>
                <a:lnTo>
                  <a:pt x="433498" y="0"/>
                </a:lnTo>
                <a:lnTo>
                  <a:pt x="433498" y="411429"/>
                </a:lnTo>
                <a:lnTo>
                  <a:pt x="0" y="411429"/>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grpSp>
        <p:nvGrpSpPr>
          <p:cNvPr id="39" name="Group 39"/>
          <p:cNvGrpSpPr>
            <a:grpSpLocks noChangeAspect="1"/>
          </p:cNvGrpSpPr>
          <p:nvPr/>
        </p:nvGrpSpPr>
        <p:grpSpPr>
          <a:xfrm rot="1977585">
            <a:off x="3370855" y="9474682"/>
            <a:ext cx="498419" cy="262574"/>
            <a:chOff x="0" y="0"/>
            <a:chExt cx="1610360" cy="848360"/>
          </a:xfrm>
        </p:grpSpPr>
        <p:sp>
          <p:nvSpPr>
            <p:cNvPr id="40" name="Freeform 40"/>
            <p:cNvSpPr/>
            <p:nvPr/>
          </p:nvSpPr>
          <p:spPr>
            <a:xfrm>
              <a:off x="278" y="0"/>
              <a:ext cx="1611075" cy="848360"/>
            </a:xfrm>
            <a:custGeom>
              <a:avLst/>
              <a:gdLst/>
              <a:ahLst/>
              <a:cxnLst/>
              <a:rect l="l" t="t" r="r" b="b"/>
              <a:pathLst>
                <a:path w="1611075" h="848360">
                  <a:moveTo>
                    <a:pt x="234672" y="848360"/>
                  </a:moveTo>
                  <a:cubicBezTo>
                    <a:pt x="204192" y="848360"/>
                    <a:pt x="173712" y="842010"/>
                    <a:pt x="143232" y="829310"/>
                  </a:cubicBezTo>
                  <a:cubicBezTo>
                    <a:pt x="23852" y="778510"/>
                    <a:pt x="-32028" y="641350"/>
                    <a:pt x="18772" y="521970"/>
                  </a:cubicBezTo>
                  <a:cubicBezTo>
                    <a:pt x="152122" y="204470"/>
                    <a:pt x="460732" y="0"/>
                    <a:pt x="804902" y="0"/>
                  </a:cubicBezTo>
                  <a:cubicBezTo>
                    <a:pt x="1149072" y="0"/>
                    <a:pt x="1457682" y="204470"/>
                    <a:pt x="1592302" y="521970"/>
                  </a:cubicBezTo>
                  <a:cubicBezTo>
                    <a:pt x="1643102" y="641350"/>
                    <a:pt x="1587222" y="779780"/>
                    <a:pt x="1467842" y="829310"/>
                  </a:cubicBezTo>
                  <a:cubicBezTo>
                    <a:pt x="1348462" y="880110"/>
                    <a:pt x="1210032" y="824230"/>
                    <a:pt x="1160502" y="704850"/>
                  </a:cubicBezTo>
                  <a:cubicBezTo>
                    <a:pt x="1099542" y="562610"/>
                    <a:pt x="959842" y="469900"/>
                    <a:pt x="804902" y="469900"/>
                  </a:cubicBezTo>
                  <a:cubicBezTo>
                    <a:pt x="649962" y="469900"/>
                    <a:pt x="511532" y="562610"/>
                    <a:pt x="450572" y="704850"/>
                  </a:cubicBezTo>
                  <a:cubicBezTo>
                    <a:pt x="413742" y="793750"/>
                    <a:pt x="326112" y="848360"/>
                    <a:pt x="234672" y="848360"/>
                  </a:cubicBezTo>
                  <a:close/>
                </a:path>
              </a:pathLst>
            </a:custGeom>
            <a:solidFill>
              <a:srgbClr val="F2BC2A"/>
            </a:solidFill>
          </p:spPr>
        </p:sp>
      </p:grpSp>
      <p:sp>
        <p:nvSpPr>
          <p:cNvPr id="41" name="Freeform 41"/>
          <p:cNvSpPr/>
          <p:nvPr/>
        </p:nvSpPr>
        <p:spPr>
          <a:xfrm>
            <a:off x="2748353" y="7888147"/>
            <a:ext cx="238202" cy="236037"/>
          </a:xfrm>
          <a:custGeom>
            <a:avLst/>
            <a:gdLst/>
            <a:ahLst/>
            <a:cxnLst/>
            <a:rect l="l" t="t" r="r" b="b"/>
            <a:pathLst>
              <a:path w="238202" h="236037">
                <a:moveTo>
                  <a:pt x="0" y="0"/>
                </a:moveTo>
                <a:lnTo>
                  <a:pt x="238203" y="0"/>
                </a:lnTo>
                <a:lnTo>
                  <a:pt x="238203" y="236037"/>
                </a:lnTo>
                <a:lnTo>
                  <a:pt x="0" y="236037"/>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grpSp>
        <p:nvGrpSpPr>
          <p:cNvPr id="42" name="Group 42"/>
          <p:cNvGrpSpPr/>
          <p:nvPr/>
        </p:nvGrpSpPr>
        <p:grpSpPr>
          <a:xfrm>
            <a:off x="14170004" y="614952"/>
            <a:ext cx="252393" cy="252393"/>
            <a:chOff x="0" y="0"/>
            <a:chExt cx="6350000" cy="6350000"/>
          </a:xfrm>
        </p:grpSpPr>
        <p:sp>
          <p:nvSpPr>
            <p:cNvPr id="43" name="Freeform 4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B5DB"/>
            </a:solidFill>
          </p:spPr>
        </p:sp>
      </p:grpSp>
      <p:grpSp>
        <p:nvGrpSpPr>
          <p:cNvPr id="44" name="Group 44"/>
          <p:cNvGrpSpPr/>
          <p:nvPr/>
        </p:nvGrpSpPr>
        <p:grpSpPr>
          <a:xfrm>
            <a:off x="2102176" y="1987440"/>
            <a:ext cx="229651" cy="229651"/>
            <a:chOff x="0" y="0"/>
            <a:chExt cx="6350000" cy="6350000"/>
          </a:xfrm>
        </p:grpSpPr>
        <p:sp>
          <p:nvSpPr>
            <p:cNvPr id="45" name="Freeform 4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B5DB"/>
            </a:solidFill>
          </p:spPr>
        </p:sp>
      </p:grpSp>
      <p:grpSp>
        <p:nvGrpSpPr>
          <p:cNvPr id="46" name="Group 46"/>
          <p:cNvGrpSpPr>
            <a:grpSpLocks noChangeAspect="1"/>
          </p:cNvGrpSpPr>
          <p:nvPr/>
        </p:nvGrpSpPr>
        <p:grpSpPr>
          <a:xfrm rot="-921396">
            <a:off x="16540798" y="9558525"/>
            <a:ext cx="547777" cy="288577"/>
            <a:chOff x="0" y="0"/>
            <a:chExt cx="1610360" cy="848360"/>
          </a:xfrm>
        </p:grpSpPr>
        <p:sp>
          <p:nvSpPr>
            <p:cNvPr id="47" name="Freeform 47"/>
            <p:cNvSpPr/>
            <p:nvPr/>
          </p:nvSpPr>
          <p:spPr>
            <a:xfrm>
              <a:off x="278" y="0"/>
              <a:ext cx="1611075" cy="848360"/>
            </a:xfrm>
            <a:custGeom>
              <a:avLst/>
              <a:gdLst/>
              <a:ahLst/>
              <a:cxnLst/>
              <a:rect l="l" t="t" r="r" b="b"/>
              <a:pathLst>
                <a:path w="1611075" h="848360">
                  <a:moveTo>
                    <a:pt x="234672" y="848360"/>
                  </a:moveTo>
                  <a:cubicBezTo>
                    <a:pt x="204192" y="848360"/>
                    <a:pt x="173712" y="842010"/>
                    <a:pt x="143232" y="829310"/>
                  </a:cubicBezTo>
                  <a:cubicBezTo>
                    <a:pt x="23852" y="778510"/>
                    <a:pt x="-32028" y="641350"/>
                    <a:pt x="18772" y="521970"/>
                  </a:cubicBezTo>
                  <a:cubicBezTo>
                    <a:pt x="152122" y="204470"/>
                    <a:pt x="460732" y="0"/>
                    <a:pt x="804902" y="0"/>
                  </a:cubicBezTo>
                  <a:cubicBezTo>
                    <a:pt x="1149072" y="0"/>
                    <a:pt x="1457682" y="204470"/>
                    <a:pt x="1592302" y="521970"/>
                  </a:cubicBezTo>
                  <a:cubicBezTo>
                    <a:pt x="1643102" y="641350"/>
                    <a:pt x="1587222" y="779780"/>
                    <a:pt x="1467842" y="829310"/>
                  </a:cubicBezTo>
                  <a:cubicBezTo>
                    <a:pt x="1348462" y="880110"/>
                    <a:pt x="1210032" y="824230"/>
                    <a:pt x="1160502" y="704850"/>
                  </a:cubicBezTo>
                  <a:cubicBezTo>
                    <a:pt x="1099542" y="562610"/>
                    <a:pt x="959842" y="469900"/>
                    <a:pt x="804902" y="469900"/>
                  </a:cubicBezTo>
                  <a:cubicBezTo>
                    <a:pt x="649962" y="469900"/>
                    <a:pt x="511532" y="562610"/>
                    <a:pt x="450572" y="704850"/>
                  </a:cubicBezTo>
                  <a:cubicBezTo>
                    <a:pt x="413742" y="793750"/>
                    <a:pt x="326112" y="848360"/>
                    <a:pt x="234672" y="848360"/>
                  </a:cubicBezTo>
                  <a:close/>
                </a:path>
              </a:pathLst>
            </a:custGeom>
            <a:solidFill>
              <a:srgbClr val="F2BC2A"/>
            </a:solidFill>
          </p:spPr>
        </p:sp>
      </p:grpSp>
      <p:sp>
        <p:nvSpPr>
          <p:cNvPr id="48" name="Freeform 48"/>
          <p:cNvSpPr/>
          <p:nvPr/>
        </p:nvSpPr>
        <p:spPr>
          <a:xfrm rot="432686">
            <a:off x="2912608" y="-670724"/>
            <a:ext cx="2225071" cy="2156296"/>
          </a:xfrm>
          <a:custGeom>
            <a:avLst/>
            <a:gdLst/>
            <a:ahLst/>
            <a:cxnLst/>
            <a:rect l="l" t="t" r="r" b="b"/>
            <a:pathLst>
              <a:path w="2225071" h="2156296">
                <a:moveTo>
                  <a:pt x="0" y="0"/>
                </a:moveTo>
                <a:lnTo>
                  <a:pt x="2225071" y="0"/>
                </a:lnTo>
                <a:lnTo>
                  <a:pt x="2225071" y="2156296"/>
                </a:lnTo>
                <a:lnTo>
                  <a:pt x="0" y="2156296"/>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49" name="Freeform 49"/>
          <p:cNvSpPr/>
          <p:nvPr/>
        </p:nvSpPr>
        <p:spPr>
          <a:xfrm rot="1153974">
            <a:off x="15418170" y="8432300"/>
            <a:ext cx="635916" cy="2347340"/>
          </a:xfrm>
          <a:custGeom>
            <a:avLst/>
            <a:gdLst/>
            <a:ahLst/>
            <a:cxnLst/>
            <a:rect l="l" t="t" r="r" b="b"/>
            <a:pathLst>
              <a:path w="635916" h="2347340">
                <a:moveTo>
                  <a:pt x="0" y="0"/>
                </a:moveTo>
                <a:lnTo>
                  <a:pt x="635916" y="0"/>
                </a:lnTo>
                <a:lnTo>
                  <a:pt x="635916" y="2347339"/>
                </a:lnTo>
                <a:lnTo>
                  <a:pt x="0" y="2347339"/>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50" name="Freeform 50"/>
          <p:cNvSpPr/>
          <p:nvPr/>
        </p:nvSpPr>
        <p:spPr>
          <a:xfrm rot="-842482">
            <a:off x="3931404" y="8366112"/>
            <a:ext cx="1054904" cy="2072133"/>
          </a:xfrm>
          <a:custGeom>
            <a:avLst/>
            <a:gdLst/>
            <a:ahLst/>
            <a:cxnLst/>
            <a:rect l="l" t="t" r="r" b="b"/>
            <a:pathLst>
              <a:path w="1054904" h="2072133">
                <a:moveTo>
                  <a:pt x="0" y="0"/>
                </a:moveTo>
                <a:lnTo>
                  <a:pt x="1054904" y="0"/>
                </a:lnTo>
                <a:lnTo>
                  <a:pt x="1054904" y="2072132"/>
                </a:lnTo>
                <a:lnTo>
                  <a:pt x="0" y="2072132"/>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51" name="Freeform 51"/>
          <p:cNvSpPr/>
          <p:nvPr/>
        </p:nvSpPr>
        <p:spPr>
          <a:xfrm>
            <a:off x="5649993" y="9347076"/>
            <a:ext cx="464062" cy="471782"/>
          </a:xfrm>
          <a:custGeom>
            <a:avLst/>
            <a:gdLst/>
            <a:ahLst/>
            <a:cxnLst/>
            <a:rect l="l" t="t" r="r" b="b"/>
            <a:pathLst>
              <a:path w="464062" h="471782">
                <a:moveTo>
                  <a:pt x="0" y="0"/>
                </a:moveTo>
                <a:lnTo>
                  <a:pt x="464062" y="0"/>
                </a:lnTo>
                <a:lnTo>
                  <a:pt x="464062" y="471782"/>
                </a:lnTo>
                <a:lnTo>
                  <a:pt x="0" y="47178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52" name="Freeform 52"/>
          <p:cNvSpPr/>
          <p:nvPr/>
        </p:nvSpPr>
        <p:spPr>
          <a:xfrm rot="-684765">
            <a:off x="13333465" y="8957720"/>
            <a:ext cx="850155" cy="1508339"/>
          </a:xfrm>
          <a:custGeom>
            <a:avLst/>
            <a:gdLst/>
            <a:ahLst/>
            <a:cxnLst/>
            <a:rect l="l" t="t" r="r" b="b"/>
            <a:pathLst>
              <a:path w="850155" h="1508339">
                <a:moveTo>
                  <a:pt x="0" y="0"/>
                </a:moveTo>
                <a:lnTo>
                  <a:pt x="850155" y="0"/>
                </a:lnTo>
                <a:lnTo>
                  <a:pt x="850155" y="1508339"/>
                </a:lnTo>
                <a:lnTo>
                  <a:pt x="0" y="150833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53" name="Freeform 53"/>
          <p:cNvSpPr/>
          <p:nvPr/>
        </p:nvSpPr>
        <p:spPr>
          <a:xfrm>
            <a:off x="280356" y="9140282"/>
            <a:ext cx="238202" cy="236037"/>
          </a:xfrm>
          <a:custGeom>
            <a:avLst/>
            <a:gdLst/>
            <a:ahLst/>
            <a:cxnLst/>
            <a:rect l="l" t="t" r="r" b="b"/>
            <a:pathLst>
              <a:path w="238202" h="236037">
                <a:moveTo>
                  <a:pt x="0" y="0"/>
                </a:moveTo>
                <a:lnTo>
                  <a:pt x="238202" y="0"/>
                </a:lnTo>
                <a:lnTo>
                  <a:pt x="238202" y="236036"/>
                </a:lnTo>
                <a:lnTo>
                  <a:pt x="0" y="236036"/>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54" name="Freeform 54"/>
          <p:cNvSpPr/>
          <p:nvPr/>
        </p:nvSpPr>
        <p:spPr>
          <a:xfrm>
            <a:off x="14550558" y="1200069"/>
            <a:ext cx="464062" cy="471782"/>
          </a:xfrm>
          <a:custGeom>
            <a:avLst/>
            <a:gdLst/>
            <a:ahLst/>
            <a:cxnLst/>
            <a:rect l="l" t="t" r="r" b="b"/>
            <a:pathLst>
              <a:path w="464062" h="471782">
                <a:moveTo>
                  <a:pt x="0" y="0"/>
                </a:moveTo>
                <a:lnTo>
                  <a:pt x="464061" y="0"/>
                </a:lnTo>
                <a:lnTo>
                  <a:pt x="464061" y="471781"/>
                </a:lnTo>
                <a:lnTo>
                  <a:pt x="0" y="471781"/>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grpSp>
        <p:nvGrpSpPr>
          <p:cNvPr id="55" name="Group 55"/>
          <p:cNvGrpSpPr/>
          <p:nvPr/>
        </p:nvGrpSpPr>
        <p:grpSpPr>
          <a:xfrm>
            <a:off x="17374128" y="5789409"/>
            <a:ext cx="208069" cy="208069"/>
            <a:chOff x="0" y="0"/>
            <a:chExt cx="6350000" cy="6350000"/>
          </a:xfrm>
        </p:grpSpPr>
        <p:sp>
          <p:nvSpPr>
            <p:cNvPr id="56" name="Freeform 5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B5DB"/>
            </a:solidFill>
          </p:spPr>
        </p:sp>
      </p:grpSp>
      <p:sp>
        <p:nvSpPr>
          <p:cNvPr id="57" name="Freeform 57"/>
          <p:cNvSpPr/>
          <p:nvPr/>
        </p:nvSpPr>
        <p:spPr>
          <a:xfrm>
            <a:off x="14599093" y="8855697"/>
            <a:ext cx="548192" cy="491379"/>
          </a:xfrm>
          <a:custGeom>
            <a:avLst/>
            <a:gdLst/>
            <a:ahLst/>
            <a:cxnLst/>
            <a:rect l="l" t="t" r="r" b="b"/>
            <a:pathLst>
              <a:path w="548192" h="491379">
                <a:moveTo>
                  <a:pt x="0" y="0"/>
                </a:moveTo>
                <a:lnTo>
                  <a:pt x="548192" y="0"/>
                </a:lnTo>
                <a:lnTo>
                  <a:pt x="548192" y="491379"/>
                </a:lnTo>
                <a:lnTo>
                  <a:pt x="0" y="491379"/>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58" name="Freeform 58"/>
          <p:cNvSpPr/>
          <p:nvPr/>
        </p:nvSpPr>
        <p:spPr>
          <a:xfrm rot="-9414156">
            <a:off x="12901159" y="-655176"/>
            <a:ext cx="938638" cy="1962931"/>
          </a:xfrm>
          <a:custGeom>
            <a:avLst/>
            <a:gdLst/>
            <a:ahLst/>
            <a:cxnLst/>
            <a:rect l="l" t="t" r="r" b="b"/>
            <a:pathLst>
              <a:path w="938638" h="1962931">
                <a:moveTo>
                  <a:pt x="0" y="0"/>
                </a:moveTo>
                <a:lnTo>
                  <a:pt x="938638" y="0"/>
                </a:lnTo>
                <a:lnTo>
                  <a:pt x="938638" y="1962931"/>
                </a:lnTo>
                <a:lnTo>
                  <a:pt x="0" y="196293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9" name="Freeform 59"/>
          <p:cNvSpPr/>
          <p:nvPr/>
        </p:nvSpPr>
        <p:spPr>
          <a:xfrm>
            <a:off x="5565863" y="375966"/>
            <a:ext cx="548192" cy="491379"/>
          </a:xfrm>
          <a:custGeom>
            <a:avLst/>
            <a:gdLst/>
            <a:ahLst/>
            <a:cxnLst/>
            <a:rect l="l" t="t" r="r" b="b"/>
            <a:pathLst>
              <a:path w="548192" h="491379">
                <a:moveTo>
                  <a:pt x="0" y="0"/>
                </a:moveTo>
                <a:lnTo>
                  <a:pt x="548192" y="0"/>
                </a:lnTo>
                <a:lnTo>
                  <a:pt x="548192" y="491379"/>
                </a:lnTo>
                <a:lnTo>
                  <a:pt x="0" y="491379"/>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60" name="Freeform 60"/>
          <p:cNvSpPr/>
          <p:nvPr/>
        </p:nvSpPr>
        <p:spPr>
          <a:xfrm rot="4678159">
            <a:off x="12300890" y="9540296"/>
            <a:ext cx="433498" cy="411429"/>
          </a:xfrm>
          <a:custGeom>
            <a:avLst/>
            <a:gdLst/>
            <a:ahLst/>
            <a:cxnLst/>
            <a:rect l="l" t="t" r="r" b="b"/>
            <a:pathLst>
              <a:path w="433498" h="411429">
                <a:moveTo>
                  <a:pt x="0" y="0"/>
                </a:moveTo>
                <a:lnTo>
                  <a:pt x="433498" y="0"/>
                </a:lnTo>
                <a:lnTo>
                  <a:pt x="433498" y="411429"/>
                </a:lnTo>
                <a:lnTo>
                  <a:pt x="0" y="411429"/>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grpSp>
        <p:nvGrpSpPr>
          <p:cNvPr id="61" name="Group 61"/>
          <p:cNvGrpSpPr/>
          <p:nvPr/>
        </p:nvGrpSpPr>
        <p:grpSpPr>
          <a:xfrm>
            <a:off x="12018872" y="362559"/>
            <a:ext cx="252393" cy="252393"/>
            <a:chOff x="0" y="0"/>
            <a:chExt cx="6350000" cy="6350000"/>
          </a:xfrm>
        </p:grpSpPr>
        <p:sp>
          <p:nvSpPr>
            <p:cNvPr id="62" name="Freeform 6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65C7E"/>
            </a:solid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r="-9222"/>
            </a:stretch>
          </a:blipFill>
        </p:spPr>
      </p:sp>
      <p:grpSp>
        <p:nvGrpSpPr>
          <p:cNvPr id="3" name="Group 3"/>
          <p:cNvGrpSpPr/>
          <p:nvPr/>
        </p:nvGrpSpPr>
        <p:grpSpPr>
          <a:xfrm>
            <a:off x="-899186" y="-741587"/>
            <a:ext cx="20086371" cy="12006726"/>
            <a:chOff x="0" y="0"/>
            <a:chExt cx="26781829" cy="16008969"/>
          </a:xfrm>
        </p:grpSpPr>
        <p:grpSp>
          <p:nvGrpSpPr>
            <p:cNvPr id="4" name="Group 4"/>
            <p:cNvGrpSpPr/>
            <p:nvPr/>
          </p:nvGrpSpPr>
          <p:grpSpPr>
            <a:xfrm>
              <a:off x="0" y="394920"/>
              <a:ext cx="1900244" cy="15205129"/>
              <a:chOff x="0" y="0"/>
              <a:chExt cx="356429" cy="2852028"/>
            </a:xfrm>
          </p:grpSpPr>
          <p:sp>
            <p:nvSpPr>
              <p:cNvPr id="5" name="Freeform 5"/>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E65C7E"/>
              </a:solidFill>
            </p:spPr>
          </p:sp>
          <p:sp>
            <p:nvSpPr>
              <p:cNvPr id="6" name="TextBox 6"/>
              <p:cNvSpPr txBox="1"/>
              <p:nvPr/>
            </p:nvSpPr>
            <p:spPr>
              <a:xfrm>
                <a:off x="0" y="-57150"/>
                <a:ext cx="356429" cy="2909178"/>
              </a:xfrm>
              <a:prstGeom prst="rect">
                <a:avLst/>
              </a:prstGeom>
            </p:spPr>
            <p:txBody>
              <a:bodyPr lIns="53498" tIns="53498" rIns="53498" bIns="53498" rtlCol="0" anchor="ctr"/>
              <a:lstStyle/>
              <a:p>
                <a:pPr algn="ctr">
                  <a:lnSpc>
                    <a:spcPts val="2801"/>
                  </a:lnSpc>
                </a:pPr>
                <a:endParaRPr/>
              </a:p>
            </p:txBody>
          </p:sp>
        </p:grpSp>
        <p:grpSp>
          <p:nvGrpSpPr>
            <p:cNvPr id="7" name="Group 7"/>
            <p:cNvGrpSpPr/>
            <p:nvPr/>
          </p:nvGrpSpPr>
          <p:grpSpPr>
            <a:xfrm>
              <a:off x="24881585" y="394920"/>
              <a:ext cx="1900244" cy="15205129"/>
              <a:chOff x="0" y="0"/>
              <a:chExt cx="356429" cy="2852028"/>
            </a:xfrm>
          </p:grpSpPr>
          <p:sp>
            <p:nvSpPr>
              <p:cNvPr id="8" name="Freeform 8"/>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E65C7E"/>
              </a:solidFill>
            </p:spPr>
          </p:sp>
          <p:sp>
            <p:nvSpPr>
              <p:cNvPr id="9" name="TextBox 9"/>
              <p:cNvSpPr txBox="1"/>
              <p:nvPr/>
            </p:nvSpPr>
            <p:spPr>
              <a:xfrm>
                <a:off x="0" y="-57150"/>
                <a:ext cx="356429" cy="2909178"/>
              </a:xfrm>
              <a:prstGeom prst="rect">
                <a:avLst/>
              </a:prstGeom>
            </p:spPr>
            <p:txBody>
              <a:bodyPr lIns="53498" tIns="53498" rIns="53498" bIns="53498" rtlCol="0" anchor="ctr"/>
              <a:lstStyle/>
              <a:p>
                <a:pPr algn="ctr">
                  <a:lnSpc>
                    <a:spcPts val="2801"/>
                  </a:lnSpc>
                </a:pPr>
                <a:endParaRPr/>
              </a:p>
            </p:txBody>
          </p:sp>
        </p:grpSp>
        <p:grpSp>
          <p:nvGrpSpPr>
            <p:cNvPr id="10" name="Group 10"/>
            <p:cNvGrpSpPr/>
            <p:nvPr/>
          </p:nvGrpSpPr>
          <p:grpSpPr>
            <a:xfrm rot="5400000">
              <a:off x="12801106" y="-11850985"/>
              <a:ext cx="1900244" cy="25602213"/>
              <a:chOff x="0" y="0"/>
              <a:chExt cx="356429" cy="4802210"/>
            </a:xfrm>
          </p:grpSpPr>
          <p:sp>
            <p:nvSpPr>
              <p:cNvPr id="11" name="Freeform 11"/>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E65C7E"/>
              </a:solidFill>
            </p:spPr>
          </p:sp>
          <p:sp>
            <p:nvSpPr>
              <p:cNvPr id="12" name="TextBox 12"/>
              <p:cNvSpPr txBox="1"/>
              <p:nvPr/>
            </p:nvSpPr>
            <p:spPr>
              <a:xfrm>
                <a:off x="0" y="-57150"/>
                <a:ext cx="356429" cy="4859360"/>
              </a:xfrm>
              <a:prstGeom prst="rect">
                <a:avLst/>
              </a:prstGeom>
            </p:spPr>
            <p:txBody>
              <a:bodyPr lIns="53498" tIns="53498" rIns="53498" bIns="53498" rtlCol="0" anchor="ctr"/>
              <a:lstStyle/>
              <a:p>
                <a:pPr algn="ctr">
                  <a:lnSpc>
                    <a:spcPts val="2801"/>
                  </a:lnSpc>
                </a:pPr>
                <a:endParaRPr/>
              </a:p>
            </p:txBody>
          </p:sp>
        </p:grpSp>
        <p:grpSp>
          <p:nvGrpSpPr>
            <p:cNvPr id="13" name="Group 13"/>
            <p:cNvGrpSpPr/>
            <p:nvPr/>
          </p:nvGrpSpPr>
          <p:grpSpPr>
            <a:xfrm rot="5400000">
              <a:off x="12656286" y="2257740"/>
              <a:ext cx="1900244" cy="25602213"/>
              <a:chOff x="0" y="0"/>
              <a:chExt cx="356429" cy="4802210"/>
            </a:xfrm>
          </p:grpSpPr>
          <p:sp>
            <p:nvSpPr>
              <p:cNvPr id="14" name="Freeform 14"/>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E65C7E"/>
              </a:solidFill>
            </p:spPr>
          </p:sp>
          <p:sp>
            <p:nvSpPr>
              <p:cNvPr id="15" name="TextBox 15"/>
              <p:cNvSpPr txBox="1"/>
              <p:nvPr/>
            </p:nvSpPr>
            <p:spPr>
              <a:xfrm>
                <a:off x="0" y="-57150"/>
                <a:ext cx="356429" cy="4859360"/>
              </a:xfrm>
              <a:prstGeom prst="rect">
                <a:avLst/>
              </a:prstGeom>
            </p:spPr>
            <p:txBody>
              <a:bodyPr lIns="53498" tIns="53498" rIns="53498" bIns="53498" rtlCol="0" anchor="ctr"/>
              <a:lstStyle/>
              <a:p>
                <a:pPr algn="ctr">
                  <a:lnSpc>
                    <a:spcPts val="2801"/>
                  </a:lnSpc>
                </a:pPr>
                <a:endParaRPr/>
              </a:p>
            </p:txBody>
          </p:sp>
        </p:grpSp>
      </p:grpSp>
      <p:sp>
        <p:nvSpPr>
          <p:cNvPr id="16" name="TextBox 16"/>
          <p:cNvSpPr txBox="1"/>
          <p:nvPr/>
        </p:nvSpPr>
        <p:spPr>
          <a:xfrm>
            <a:off x="2519791" y="3154430"/>
            <a:ext cx="13248418" cy="4950256"/>
          </a:xfrm>
          <a:prstGeom prst="rect">
            <a:avLst/>
          </a:prstGeom>
        </p:spPr>
        <p:txBody>
          <a:bodyPr lIns="0" tIns="0" rIns="0" bIns="0" rtlCol="0" anchor="t">
            <a:spAutoFit/>
          </a:bodyPr>
          <a:lstStyle/>
          <a:p>
            <a:pPr algn="l">
              <a:lnSpc>
                <a:spcPts val="3961"/>
              </a:lnSpc>
            </a:pPr>
            <a:r>
              <a:rPr lang="en-US" sz="3220" b="1">
                <a:solidFill>
                  <a:srgbClr val="003933"/>
                </a:solidFill>
                <a:latin typeface="Dosis Semi-Bold"/>
                <a:ea typeface="Dosis Semi-Bold"/>
                <a:cs typeface="Dosis Semi-Bold"/>
                <a:sym typeface="Dosis Semi-Bold"/>
              </a:rPr>
              <a:t>The type and strength of intermolecular forces determine how well a substance dissolves. “Like dissolves like”—polar substances dissolve in polar solvents, and nonpolar substances dissolve in nonpolar solvents.</a:t>
            </a:r>
          </a:p>
          <a:p>
            <a:pPr marL="695270" lvl="1" indent="-347635" algn="l">
              <a:lnSpc>
                <a:spcPts val="3961"/>
              </a:lnSpc>
              <a:buFont typeface="Arial"/>
              <a:buChar char="•"/>
            </a:pPr>
            <a:r>
              <a:rPr lang="en-US" sz="3220" b="1">
                <a:solidFill>
                  <a:srgbClr val="003933"/>
                </a:solidFill>
                <a:latin typeface="Dosis Semi-Bold"/>
                <a:ea typeface="Dosis Semi-Bold"/>
                <a:cs typeface="Dosis Semi-Bold"/>
                <a:sym typeface="Dosis Semi-Bold"/>
              </a:rPr>
              <a:t>Polar molecules with dipole–dipole or hydrogen bonding dissolve well in polar solvents like water.</a:t>
            </a:r>
          </a:p>
          <a:p>
            <a:pPr marL="695270" lvl="1" indent="-347635" algn="l">
              <a:lnSpc>
                <a:spcPts val="3961"/>
              </a:lnSpc>
              <a:buFont typeface="Arial"/>
              <a:buChar char="•"/>
            </a:pPr>
            <a:r>
              <a:rPr lang="en-US" sz="3220" b="1">
                <a:solidFill>
                  <a:srgbClr val="003933"/>
                </a:solidFill>
                <a:latin typeface="Dosis Semi-Bold"/>
                <a:ea typeface="Dosis Semi-Bold"/>
                <a:cs typeface="Dosis Semi-Bold"/>
                <a:sym typeface="Dosis Semi-Bold"/>
              </a:rPr>
              <a:t>Nonpolar molecules with London Dispersion Forces dissolve better in nonpolar solvents like hexane.</a:t>
            </a:r>
          </a:p>
          <a:p>
            <a:pPr marL="695270" lvl="1" indent="-347635" algn="l">
              <a:lnSpc>
                <a:spcPts val="3961"/>
              </a:lnSpc>
              <a:buFont typeface="Arial"/>
              <a:buChar char="•"/>
            </a:pPr>
            <a:r>
              <a:rPr lang="en-US" sz="3220" b="1">
                <a:solidFill>
                  <a:srgbClr val="003933"/>
                </a:solidFill>
                <a:latin typeface="Dosis Semi-Bold"/>
                <a:ea typeface="Dosis Semi-Bold"/>
                <a:cs typeface="Dosis Semi-Bold"/>
                <a:sym typeface="Dosis Semi-Bold"/>
              </a:rPr>
              <a:t>Stronger intermolecular attractions between solute and solvent increase solubility.</a:t>
            </a:r>
          </a:p>
          <a:p>
            <a:pPr algn="l">
              <a:lnSpc>
                <a:spcPts val="3961"/>
              </a:lnSpc>
            </a:pPr>
            <a:endParaRPr lang="en-US" sz="3220" b="1">
              <a:solidFill>
                <a:srgbClr val="003933"/>
              </a:solidFill>
              <a:latin typeface="Dosis Semi-Bold"/>
              <a:ea typeface="Dosis Semi-Bold"/>
              <a:cs typeface="Dosis Semi-Bold"/>
              <a:sym typeface="Dosis Semi-Bold"/>
            </a:endParaRPr>
          </a:p>
        </p:txBody>
      </p:sp>
      <p:sp>
        <p:nvSpPr>
          <p:cNvPr id="17" name="Freeform 17"/>
          <p:cNvSpPr/>
          <p:nvPr/>
        </p:nvSpPr>
        <p:spPr>
          <a:xfrm rot="4454512">
            <a:off x="248500" y="359208"/>
            <a:ext cx="2433335" cy="2358123"/>
          </a:xfrm>
          <a:custGeom>
            <a:avLst/>
            <a:gdLst/>
            <a:ahLst/>
            <a:cxnLst/>
            <a:rect l="l" t="t" r="r" b="b"/>
            <a:pathLst>
              <a:path w="2433335" h="2358123">
                <a:moveTo>
                  <a:pt x="0" y="0"/>
                </a:moveTo>
                <a:lnTo>
                  <a:pt x="2433335" y="0"/>
                </a:lnTo>
                <a:lnTo>
                  <a:pt x="2433335" y="2358123"/>
                </a:lnTo>
                <a:lnTo>
                  <a:pt x="0" y="23581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TextBox 18"/>
          <p:cNvSpPr txBox="1"/>
          <p:nvPr/>
        </p:nvSpPr>
        <p:spPr>
          <a:xfrm>
            <a:off x="3330734" y="571278"/>
            <a:ext cx="11626532" cy="2038757"/>
          </a:xfrm>
          <a:prstGeom prst="rect">
            <a:avLst/>
          </a:prstGeom>
        </p:spPr>
        <p:txBody>
          <a:bodyPr lIns="0" tIns="0" rIns="0" bIns="0" rtlCol="0" anchor="t">
            <a:spAutoFit/>
          </a:bodyPr>
          <a:lstStyle/>
          <a:p>
            <a:pPr algn="ctr">
              <a:lnSpc>
                <a:spcPts val="7897"/>
              </a:lnSpc>
            </a:pPr>
            <a:r>
              <a:rPr lang="en-US" sz="7521" spc="503">
                <a:solidFill>
                  <a:srgbClr val="00AD9C"/>
                </a:solidFill>
                <a:latin typeface="Marykate"/>
                <a:ea typeface="Marykate"/>
                <a:cs typeface="Marykate"/>
                <a:sym typeface="Marykate"/>
              </a:rPr>
              <a:t>EFFECTS OF INTERMOLECULAR FORCES ON SOLUBILITY</a:t>
            </a:r>
          </a:p>
        </p:txBody>
      </p:sp>
      <p:sp>
        <p:nvSpPr>
          <p:cNvPr id="19" name="Freeform 19"/>
          <p:cNvSpPr/>
          <p:nvPr/>
        </p:nvSpPr>
        <p:spPr>
          <a:xfrm rot="4454512">
            <a:off x="16016709" y="7857604"/>
            <a:ext cx="2433335" cy="2358123"/>
          </a:xfrm>
          <a:custGeom>
            <a:avLst/>
            <a:gdLst/>
            <a:ahLst/>
            <a:cxnLst/>
            <a:rect l="l" t="t" r="r" b="b"/>
            <a:pathLst>
              <a:path w="2433335" h="2358123">
                <a:moveTo>
                  <a:pt x="0" y="0"/>
                </a:moveTo>
                <a:lnTo>
                  <a:pt x="2433335" y="0"/>
                </a:lnTo>
                <a:lnTo>
                  <a:pt x="2433335" y="2358123"/>
                </a:lnTo>
                <a:lnTo>
                  <a:pt x="0" y="23581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r="-9222"/>
            </a:stretch>
          </a:blipFill>
        </p:spPr>
      </p:sp>
      <p:grpSp>
        <p:nvGrpSpPr>
          <p:cNvPr id="3" name="Group 3"/>
          <p:cNvGrpSpPr/>
          <p:nvPr/>
        </p:nvGrpSpPr>
        <p:grpSpPr>
          <a:xfrm>
            <a:off x="-899186" y="-741587"/>
            <a:ext cx="20086371" cy="12006726"/>
            <a:chOff x="0" y="0"/>
            <a:chExt cx="26781829" cy="16008969"/>
          </a:xfrm>
        </p:grpSpPr>
        <p:grpSp>
          <p:nvGrpSpPr>
            <p:cNvPr id="4" name="Group 4"/>
            <p:cNvGrpSpPr/>
            <p:nvPr/>
          </p:nvGrpSpPr>
          <p:grpSpPr>
            <a:xfrm>
              <a:off x="0" y="394920"/>
              <a:ext cx="1900244" cy="15205129"/>
              <a:chOff x="0" y="0"/>
              <a:chExt cx="356429" cy="2852028"/>
            </a:xfrm>
          </p:grpSpPr>
          <p:sp>
            <p:nvSpPr>
              <p:cNvPr id="5" name="Freeform 5"/>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E65C7E"/>
              </a:solidFill>
            </p:spPr>
          </p:sp>
          <p:sp>
            <p:nvSpPr>
              <p:cNvPr id="6" name="TextBox 6"/>
              <p:cNvSpPr txBox="1"/>
              <p:nvPr/>
            </p:nvSpPr>
            <p:spPr>
              <a:xfrm>
                <a:off x="0" y="-57150"/>
                <a:ext cx="356429" cy="2909178"/>
              </a:xfrm>
              <a:prstGeom prst="rect">
                <a:avLst/>
              </a:prstGeom>
            </p:spPr>
            <p:txBody>
              <a:bodyPr lIns="53498" tIns="53498" rIns="53498" bIns="53498" rtlCol="0" anchor="ctr"/>
              <a:lstStyle/>
              <a:p>
                <a:pPr algn="ctr">
                  <a:lnSpc>
                    <a:spcPts val="2801"/>
                  </a:lnSpc>
                </a:pPr>
                <a:endParaRPr/>
              </a:p>
            </p:txBody>
          </p:sp>
        </p:grpSp>
        <p:grpSp>
          <p:nvGrpSpPr>
            <p:cNvPr id="7" name="Group 7"/>
            <p:cNvGrpSpPr/>
            <p:nvPr/>
          </p:nvGrpSpPr>
          <p:grpSpPr>
            <a:xfrm>
              <a:off x="24881585" y="394920"/>
              <a:ext cx="1900244" cy="15205129"/>
              <a:chOff x="0" y="0"/>
              <a:chExt cx="356429" cy="2852028"/>
            </a:xfrm>
          </p:grpSpPr>
          <p:sp>
            <p:nvSpPr>
              <p:cNvPr id="8" name="Freeform 8"/>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E65C7E"/>
              </a:solidFill>
            </p:spPr>
          </p:sp>
          <p:sp>
            <p:nvSpPr>
              <p:cNvPr id="9" name="TextBox 9"/>
              <p:cNvSpPr txBox="1"/>
              <p:nvPr/>
            </p:nvSpPr>
            <p:spPr>
              <a:xfrm>
                <a:off x="0" y="-57150"/>
                <a:ext cx="356429" cy="2909178"/>
              </a:xfrm>
              <a:prstGeom prst="rect">
                <a:avLst/>
              </a:prstGeom>
            </p:spPr>
            <p:txBody>
              <a:bodyPr lIns="53498" tIns="53498" rIns="53498" bIns="53498" rtlCol="0" anchor="ctr"/>
              <a:lstStyle/>
              <a:p>
                <a:pPr algn="ctr">
                  <a:lnSpc>
                    <a:spcPts val="2801"/>
                  </a:lnSpc>
                </a:pPr>
                <a:endParaRPr/>
              </a:p>
            </p:txBody>
          </p:sp>
        </p:grpSp>
        <p:grpSp>
          <p:nvGrpSpPr>
            <p:cNvPr id="10" name="Group 10"/>
            <p:cNvGrpSpPr/>
            <p:nvPr/>
          </p:nvGrpSpPr>
          <p:grpSpPr>
            <a:xfrm rot="5400000">
              <a:off x="12801106" y="-11850985"/>
              <a:ext cx="1900244" cy="25602213"/>
              <a:chOff x="0" y="0"/>
              <a:chExt cx="356429" cy="4802210"/>
            </a:xfrm>
          </p:grpSpPr>
          <p:sp>
            <p:nvSpPr>
              <p:cNvPr id="11" name="Freeform 11"/>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E65C7E"/>
              </a:solidFill>
            </p:spPr>
          </p:sp>
          <p:sp>
            <p:nvSpPr>
              <p:cNvPr id="12" name="TextBox 12"/>
              <p:cNvSpPr txBox="1"/>
              <p:nvPr/>
            </p:nvSpPr>
            <p:spPr>
              <a:xfrm>
                <a:off x="0" y="-57150"/>
                <a:ext cx="356429" cy="4859360"/>
              </a:xfrm>
              <a:prstGeom prst="rect">
                <a:avLst/>
              </a:prstGeom>
            </p:spPr>
            <p:txBody>
              <a:bodyPr lIns="53498" tIns="53498" rIns="53498" bIns="53498" rtlCol="0" anchor="ctr"/>
              <a:lstStyle/>
              <a:p>
                <a:pPr algn="ctr">
                  <a:lnSpc>
                    <a:spcPts val="2801"/>
                  </a:lnSpc>
                </a:pPr>
                <a:endParaRPr/>
              </a:p>
            </p:txBody>
          </p:sp>
        </p:grpSp>
        <p:grpSp>
          <p:nvGrpSpPr>
            <p:cNvPr id="13" name="Group 13"/>
            <p:cNvGrpSpPr/>
            <p:nvPr/>
          </p:nvGrpSpPr>
          <p:grpSpPr>
            <a:xfrm rot="5400000">
              <a:off x="12656286" y="2257740"/>
              <a:ext cx="1900244" cy="25602213"/>
              <a:chOff x="0" y="0"/>
              <a:chExt cx="356429" cy="4802210"/>
            </a:xfrm>
          </p:grpSpPr>
          <p:sp>
            <p:nvSpPr>
              <p:cNvPr id="14" name="Freeform 14"/>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E65C7E"/>
              </a:solidFill>
            </p:spPr>
          </p:sp>
          <p:sp>
            <p:nvSpPr>
              <p:cNvPr id="15" name="TextBox 15"/>
              <p:cNvSpPr txBox="1"/>
              <p:nvPr/>
            </p:nvSpPr>
            <p:spPr>
              <a:xfrm>
                <a:off x="0" y="-57150"/>
                <a:ext cx="356429" cy="4859360"/>
              </a:xfrm>
              <a:prstGeom prst="rect">
                <a:avLst/>
              </a:prstGeom>
            </p:spPr>
            <p:txBody>
              <a:bodyPr lIns="53498" tIns="53498" rIns="53498" bIns="53498" rtlCol="0" anchor="ctr"/>
              <a:lstStyle/>
              <a:p>
                <a:pPr algn="ctr">
                  <a:lnSpc>
                    <a:spcPts val="2801"/>
                  </a:lnSpc>
                </a:pPr>
                <a:endParaRPr/>
              </a:p>
            </p:txBody>
          </p:sp>
        </p:grpSp>
      </p:grpSp>
      <p:sp>
        <p:nvSpPr>
          <p:cNvPr id="16" name="TextBox 16"/>
          <p:cNvSpPr txBox="1"/>
          <p:nvPr/>
        </p:nvSpPr>
        <p:spPr>
          <a:xfrm>
            <a:off x="2519791" y="4308044"/>
            <a:ext cx="13248418" cy="3464356"/>
          </a:xfrm>
          <a:prstGeom prst="rect">
            <a:avLst/>
          </a:prstGeom>
        </p:spPr>
        <p:txBody>
          <a:bodyPr lIns="0" tIns="0" rIns="0" bIns="0" rtlCol="0" anchor="t">
            <a:spAutoFit/>
          </a:bodyPr>
          <a:lstStyle/>
          <a:p>
            <a:pPr marL="695270" lvl="1" indent="-347635" algn="l">
              <a:lnSpc>
                <a:spcPts val="3961"/>
              </a:lnSpc>
              <a:buFont typeface="Arial"/>
              <a:buChar char="•"/>
            </a:pPr>
            <a:r>
              <a:rPr lang="en-US" sz="3220" b="1">
                <a:solidFill>
                  <a:srgbClr val="003933"/>
                </a:solidFill>
                <a:latin typeface="Dosis Semi-Bold"/>
                <a:ea typeface="Dosis Semi-Bold"/>
                <a:cs typeface="Dosis Semi-Bold"/>
                <a:sym typeface="Dosis Semi-Bold"/>
              </a:rPr>
              <a:t>Viscosity: Stronger intermolecular forces make molecules resist flow, increasing viscosity. For example, liquids with hydrogen bonding, like honey, are more viscous than water.</a:t>
            </a:r>
          </a:p>
          <a:p>
            <a:pPr marL="695270" lvl="1" indent="-347635" algn="l">
              <a:lnSpc>
                <a:spcPts val="3961"/>
              </a:lnSpc>
              <a:buFont typeface="Arial"/>
              <a:buChar char="•"/>
            </a:pPr>
            <a:r>
              <a:rPr lang="en-US" sz="3220" b="1">
                <a:solidFill>
                  <a:srgbClr val="003933"/>
                </a:solidFill>
                <a:latin typeface="Dosis Semi-Bold"/>
                <a:ea typeface="Dosis Semi-Bold"/>
                <a:cs typeface="Dosis Semi-Bold"/>
                <a:sym typeface="Dosis Semi-Bold"/>
              </a:rPr>
              <a:t>Surface Tension: Strong forces pull surface molecules inward, raising surface tension. Water has high surface tension due to hydrogen bonds between molecules.</a:t>
            </a:r>
          </a:p>
          <a:p>
            <a:pPr algn="l">
              <a:lnSpc>
                <a:spcPts val="3961"/>
              </a:lnSpc>
            </a:pPr>
            <a:endParaRPr lang="en-US" sz="3220" b="1">
              <a:solidFill>
                <a:srgbClr val="003933"/>
              </a:solidFill>
              <a:latin typeface="Dosis Semi-Bold"/>
              <a:ea typeface="Dosis Semi-Bold"/>
              <a:cs typeface="Dosis Semi-Bold"/>
              <a:sym typeface="Dosis Semi-Bold"/>
            </a:endParaRPr>
          </a:p>
        </p:txBody>
      </p:sp>
      <p:sp>
        <p:nvSpPr>
          <p:cNvPr id="17" name="Freeform 17"/>
          <p:cNvSpPr/>
          <p:nvPr/>
        </p:nvSpPr>
        <p:spPr>
          <a:xfrm rot="4454512">
            <a:off x="248500" y="359208"/>
            <a:ext cx="2433335" cy="2358123"/>
          </a:xfrm>
          <a:custGeom>
            <a:avLst/>
            <a:gdLst/>
            <a:ahLst/>
            <a:cxnLst/>
            <a:rect l="l" t="t" r="r" b="b"/>
            <a:pathLst>
              <a:path w="2433335" h="2358123">
                <a:moveTo>
                  <a:pt x="0" y="0"/>
                </a:moveTo>
                <a:lnTo>
                  <a:pt x="2433335" y="0"/>
                </a:lnTo>
                <a:lnTo>
                  <a:pt x="2433335" y="2358123"/>
                </a:lnTo>
                <a:lnTo>
                  <a:pt x="0" y="23581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TextBox 18"/>
          <p:cNvSpPr txBox="1"/>
          <p:nvPr/>
        </p:nvSpPr>
        <p:spPr>
          <a:xfrm>
            <a:off x="2194214" y="764271"/>
            <a:ext cx="13899572" cy="2679491"/>
          </a:xfrm>
          <a:prstGeom prst="rect">
            <a:avLst/>
          </a:prstGeom>
        </p:spPr>
        <p:txBody>
          <a:bodyPr lIns="0" tIns="0" rIns="0" bIns="0" rtlCol="0" anchor="t">
            <a:spAutoFit/>
          </a:bodyPr>
          <a:lstStyle/>
          <a:p>
            <a:pPr algn="ctr">
              <a:lnSpc>
                <a:spcPts val="6922"/>
              </a:lnSpc>
            </a:pPr>
            <a:r>
              <a:rPr lang="en-US" sz="6593" spc="441">
                <a:solidFill>
                  <a:srgbClr val="00AD9C"/>
                </a:solidFill>
                <a:latin typeface="Marykate"/>
                <a:ea typeface="Marykate"/>
                <a:cs typeface="Marykate"/>
                <a:sym typeface="Marykate"/>
              </a:rPr>
              <a:t>EFFECTS OF INTERMOLECULAR FORCES ON EFFECTS ON VISCOSITY &amp; SURFACE TENSION</a:t>
            </a:r>
          </a:p>
        </p:txBody>
      </p:sp>
      <p:sp>
        <p:nvSpPr>
          <p:cNvPr id="19" name="Freeform 19"/>
          <p:cNvSpPr/>
          <p:nvPr/>
        </p:nvSpPr>
        <p:spPr>
          <a:xfrm rot="4454512">
            <a:off x="16016709" y="7857604"/>
            <a:ext cx="2433335" cy="2358123"/>
          </a:xfrm>
          <a:custGeom>
            <a:avLst/>
            <a:gdLst/>
            <a:ahLst/>
            <a:cxnLst/>
            <a:rect l="l" t="t" r="r" b="b"/>
            <a:pathLst>
              <a:path w="2433335" h="2358123">
                <a:moveTo>
                  <a:pt x="0" y="0"/>
                </a:moveTo>
                <a:lnTo>
                  <a:pt x="2433335" y="0"/>
                </a:lnTo>
                <a:lnTo>
                  <a:pt x="2433335" y="2358123"/>
                </a:lnTo>
                <a:lnTo>
                  <a:pt x="0" y="23581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r="-9222"/>
            </a:stretch>
          </a:blipFill>
        </p:spPr>
      </p:sp>
      <p:grpSp>
        <p:nvGrpSpPr>
          <p:cNvPr id="3" name="Group 3"/>
          <p:cNvGrpSpPr/>
          <p:nvPr/>
        </p:nvGrpSpPr>
        <p:grpSpPr>
          <a:xfrm>
            <a:off x="-869488" y="-836544"/>
            <a:ext cx="20086371" cy="12006726"/>
            <a:chOff x="0" y="0"/>
            <a:chExt cx="26781829" cy="16008969"/>
          </a:xfrm>
        </p:grpSpPr>
        <p:grpSp>
          <p:nvGrpSpPr>
            <p:cNvPr id="4" name="Group 4"/>
            <p:cNvGrpSpPr/>
            <p:nvPr/>
          </p:nvGrpSpPr>
          <p:grpSpPr>
            <a:xfrm>
              <a:off x="0" y="394920"/>
              <a:ext cx="1900244" cy="15205129"/>
              <a:chOff x="0" y="0"/>
              <a:chExt cx="356429" cy="2852028"/>
            </a:xfrm>
          </p:grpSpPr>
          <p:sp>
            <p:nvSpPr>
              <p:cNvPr id="5" name="Freeform 5"/>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1AB5DB"/>
              </a:solidFill>
            </p:spPr>
          </p:sp>
          <p:sp>
            <p:nvSpPr>
              <p:cNvPr id="6" name="TextBox 6"/>
              <p:cNvSpPr txBox="1"/>
              <p:nvPr/>
            </p:nvSpPr>
            <p:spPr>
              <a:xfrm>
                <a:off x="0" y="-57150"/>
                <a:ext cx="356429" cy="2909178"/>
              </a:xfrm>
              <a:prstGeom prst="rect">
                <a:avLst/>
              </a:prstGeom>
            </p:spPr>
            <p:txBody>
              <a:bodyPr lIns="53498" tIns="53498" rIns="53498" bIns="53498" rtlCol="0" anchor="ctr"/>
              <a:lstStyle/>
              <a:p>
                <a:pPr algn="ctr">
                  <a:lnSpc>
                    <a:spcPts val="2801"/>
                  </a:lnSpc>
                </a:pPr>
                <a:endParaRPr/>
              </a:p>
            </p:txBody>
          </p:sp>
        </p:grpSp>
        <p:grpSp>
          <p:nvGrpSpPr>
            <p:cNvPr id="7" name="Group 7"/>
            <p:cNvGrpSpPr/>
            <p:nvPr/>
          </p:nvGrpSpPr>
          <p:grpSpPr>
            <a:xfrm>
              <a:off x="24881585" y="394920"/>
              <a:ext cx="1900244" cy="15205129"/>
              <a:chOff x="0" y="0"/>
              <a:chExt cx="356429" cy="2852028"/>
            </a:xfrm>
          </p:grpSpPr>
          <p:sp>
            <p:nvSpPr>
              <p:cNvPr id="8" name="Freeform 8"/>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1AB5DB"/>
              </a:solidFill>
            </p:spPr>
          </p:sp>
          <p:sp>
            <p:nvSpPr>
              <p:cNvPr id="9" name="TextBox 9"/>
              <p:cNvSpPr txBox="1"/>
              <p:nvPr/>
            </p:nvSpPr>
            <p:spPr>
              <a:xfrm>
                <a:off x="0" y="-57150"/>
                <a:ext cx="356429" cy="2909178"/>
              </a:xfrm>
              <a:prstGeom prst="rect">
                <a:avLst/>
              </a:prstGeom>
            </p:spPr>
            <p:txBody>
              <a:bodyPr lIns="53498" tIns="53498" rIns="53498" bIns="53498" rtlCol="0" anchor="ctr"/>
              <a:lstStyle/>
              <a:p>
                <a:pPr algn="ctr">
                  <a:lnSpc>
                    <a:spcPts val="2801"/>
                  </a:lnSpc>
                </a:pPr>
                <a:endParaRPr/>
              </a:p>
            </p:txBody>
          </p:sp>
        </p:grpSp>
        <p:grpSp>
          <p:nvGrpSpPr>
            <p:cNvPr id="10" name="Group 10"/>
            <p:cNvGrpSpPr/>
            <p:nvPr/>
          </p:nvGrpSpPr>
          <p:grpSpPr>
            <a:xfrm rot="5400000">
              <a:off x="12801106" y="-11850985"/>
              <a:ext cx="1900244" cy="25602213"/>
              <a:chOff x="0" y="0"/>
              <a:chExt cx="356429" cy="4802210"/>
            </a:xfrm>
          </p:grpSpPr>
          <p:sp>
            <p:nvSpPr>
              <p:cNvPr id="11" name="Freeform 11"/>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1AB5DB"/>
              </a:solidFill>
            </p:spPr>
          </p:sp>
          <p:sp>
            <p:nvSpPr>
              <p:cNvPr id="12" name="TextBox 12"/>
              <p:cNvSpPr txBox="1"/>
              <p:nvPr/>
            </p:nvSpPr>
            <p:spPr>
              <a:xfrm>
                <a:off x="0" y="-57150"/>
                <a:ext cx="356429" cy="4859360"/>
              </a:xfrm>
              <a:prstGeom prst="rect">
                <a:avLst/>
              </a:prstGeom>
            </p:spPr>
            <p:txBody>
              <a:bodyPr lIns="53498" tIns="53498" rIns="53498" bIns="53498" rtlCol="0" anchor="ctr"/>
              <a:lstStyle/>
              <a:p>
                <a:pPr algn="ctr">
                  <a:lnSpc>
                    <a:spcPts val="2801"/>
                  </a:lnSpc>
                </a:pPr>
                <a:endParaRPr/>
              </a:p>
            </p:txBody>
          </p:sp>
        </p:grpSp>
        <p:grpSp>
          <p:nvGrpSpPr>
            <p:cNvPr id="13" name="Group 13"/>
            <p:cNvGrpSpPr/>
            <p:nvPr/>
          </p:nvGrpSpPr>
          <p:grpSpPr>
            <a:xfrm rot="5400000">
              <a:off x="12656286" y="2257740"/>
              <a:ext cx="1900244" cy="25602213"/>
              <a:chOff x="0" y="0"/>
              <a:chExt cx="356429" cy="4802210"/>
            </a:xfrm>
          </p:grpSpPr>
          <p:sp>
            <p:nvSpPr>
              <p:cNvPr id="14" name="Freeform 14"/>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1AB5DB"/>
              </a:solidFill>
            </p:spPr>
          </p:sp>
          <p:sp>
            <p:nvSpPr>
              <p:cNvPr id="15" name="TextBox 15"/>
              <p:cNvSpPr txBox="1"/>
              <p:nvPr/>
            </p:nvSpPr>
            <p:spPr>
              <a:xfrm>
                <a:off x="0" y="-57150"/>
                <a:ext cx="356429" cy="4859360"/>
              </a:xfrm>
              <a:prstGeom prst="rect">
                <a:avLst/>
              </a:prstGeom>
            </p:spPr>
            <p:txBody>
              <a:bodyPr lIns="53498" tIns="53498" rIns="53498" bIns="53498" rtlCol="0" anchor="ctr"/>
              <a:lstStyle/>
              <a:p>
                <a:pPr algn="ctr">
                  <a:lnSpc>
                    <a:spcPts val="2801"/>
                  </a:lnSpc>
                </a:pPr>
                <a:endParaRPr/>
              </a:p>
            </p:txBody>
          </p:sp>
        </p:grpSp>
      </p:grpSp>
      <p:sp>
        <p:nvSpPr>
          <p:cNvPr id="16" name="TextBox 16"/>
          <p:cNvSpPr txBox="1"/>
          <p:nvPr/>
        </p:nvSpPr>
        <p:spPr>
          <a:xfrm>
            <a:off x="2842007" y="994028"/>
            <a:ext cx="12559403" cy="1414653"/>
          </a:xfrm>
          <a:prstGeom prst="rect">
            <a:avLst/>
          </a:prstGeom>
        </p:spPr>
        <p:txBody>
          <a:bodyPr lIns="0" tIns="0" rIns="0" bIns="0" rtlCol="0" anchor="t">
            <a:spAutoFit/>
          </a:bodyPr>
          <a:lstStyle/>
          <a:p>
            <a:pPr algn="ctr">
              <a:lnSpc>
                <a:spcPts val="10791"/>
              </a:lnSpc>
            </a:pPr>
            <a:r>
              <a:rPr lang="en-US" sz="9900" spc="613">
                <a:solidFill>
                  <a:srgbClr val="00AD9C"/>
                </a:solidFill>
                <a:latin typeface="Marykate"/>
                <a:ea typeface="Marykate"/>
                <a:cs typeface="Marykate"/>
                <a:sym typeface="Marykate"/>
              </a:rPr>
              <a:t>CONCLUSION</a:t>
            </a:r>
          </a:p>
        </p:txBody>
      </p:sp>
      <p:sp>
        <p:nvSpPr>
          <p:cNvPr id="17" name="TextBox 17"/>
          <p:cNvSpPr txBox="1"/>
          <p:nvPr/>
        </p:nvSpPr>
        <p:spPr>
          <a:xfrm>
            <a:off x="3935636" y="3665793"/>
            <a:ext cx="10476123" cy="3716651"/>
          </a:xfrm>
          <a:prstGeom prst="rect">
            <a:avLst/>
          </a:prstGeom>
        </p:spPr>
        <p:txBody>
          <a:bodyPr lIns="0" tIns="0" rIns="0" bIns="0" rtlCol="0" anchor="t">
            <a:spAutoFit/>
          </a:bodyPr>
          <a:lstStyle/>
          <a:p>
            <a:pPr algn="ctr">
              <a:lnSpc>
                <a:spcPts val="4246"/>
              </a:lnSpc>
            </a:pPr>
            <a:r>
              <a:rPr lang="en-US" sz="3568" b="1">
                <a:solidFill>
                  <a:srgbClr val="003933"/>
                </a:solidFill>
                <a:latin typeface="Dosis Semi-Bold"/>
                <a:ea typeface="Dosis Semi-Bold"/>
                <a:cs typeface="Dosis Semi-Bold"/>
                <a:sym typeface="Dosis Semi-Bold"/>
              </a:rPr>
              <a:t>Intermolecular forces are attractions between molecules that affect properties like boiling/melting points, viscosity, surface tension, and solubility. Stronger forces mean higher values. Main types are London Dispersion, Dipole–Dipole, Hydrogen Bonding, and Ion–Dipole. Understanding IMF explains how substances behave in different states and solutions.</a:t>
            </a:r>
          </a:p>
        </p:txBody>
      </p:sp>
      <p:sp>
        <p:nvSpPr>
          <p:cNvPr id="18" name="Freeform 18"/>
          <p:cNvSpPr/>
          <p:nvPr/>
        </p:nvSpPr>
        <p:spPr>
          <a:xfrm rot="802746" flipH="1">
            <a:off x="1679602" y="1147964"/>
            <a:ext cx="2964842" cy="2964842"/>
          </a:xfrm>
          <a:custGeom>
            <a:avLst/>
            <a:gdLst/>
            <a:ahLst/>
            <a:cxnLst/>
            <a:rect l="l" t="t" r="r" b="b"/>
            <a:pathLst>
              <a:path w="2964842" h="2964842">
                <a:moveTo>
                  <a:pt x="2964843" y="0"/>
                </a:moveTo>
                <a:lnTo>
                  <a:pt x="0" y="0"/>
                </a:lnTo>
                <a:lnTo>
                  <a:pt x="0" y="2964843"/>
                </a:lnTo>
                <a:lnTo>
                  <a:pt x="2964843" y="2964843"/>
                </a:lnTo>
                <a:lnTo>
                  <a:pt x="296484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Freeform 19"/>
          <p:cNvSpPr/>
          <p:nvPr/>
        </p:nvSpPr>
        <p:spPr>
          <a:xfrm rot="-1407288">
            <a:off x="14777120" y="1457894"/>
            <a:ext cx="1451157" cy="2574634"/>
          </a:xfrm>
          <a:custGeom>
            <a:avLst/>
            <a:gdLst/>
            <a:ahLst/>
            <a:cxnLst/>
            <a:rect l="l" t="t" r="r" b="b"/>
            <a:pathLst>
              <a:path w="1451157" h="2574634">
                <a:moveTo>
                  <a:pt x="0" y="0"/>
                </a:moveTo>
                <a:lnTo>
                  <a:pt x="1451157" y="0"/>
                </a:lnTo>
                <a:lnTo>
                  <a:pt x="1451157" y="2574634"/>
                </a:lnTo>
                <a:lnTo>
                  <a:pt x="0" y="25746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20" name="Group 20"/>
          <p:cNvGrpSpPr/>
          <p:nvPr/>
        </p:nvGrpSpPr>
        <p:grpSpPr>
          <a:xfrm>
            <a:off x="16716329" y="2745211"/>
            <a:ext cx="229651" cy="229651"/>
            <a:chOff x="0" y="0"/>
            <a:chExt cx="6350000" cy="6350000"/>
          </a:xfrm>
        </p:grpSpPr>
        <p:sp>
          <p:nvSpPr>
            <p:cNvPr id="21" name="Freeform 2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B5DB"/>
            </a:solidFill>
          </p:spPr>
        </p:sp>
      </p:grpSp>
      <p:sp>
        <p:nvSpPr>
          <p:cNvPr id="22" name="Freeform 22"/>
          <p:cNvSpPr/>
          <p:nvPr/>
        </p:nvSpPr>
        <p:spPr>
          <a:xfrm rot="-771795">
            <a:off x="16463855" y="1308040"/>
            <a:ext cx="433712" cy="411632"/>
          </a:xfrm>
          <a:custGeom>
            <a:avLst/>
            <a:gdLst/>
            <a:ahLst/>
            <a:cxnLst/>
            <a:rect l="l" t="t" r="r" b="b"/>
            <a:pathLst>
              <a:path w="433712" h="411632">
                <a:moveTo>
                  <a:pt x="0" y="0"/>
                </a:moveTo>
                <a:lnTo>
                  <a:pt x="433712" y="0"/>
                </a:lnTo>
                <a:lnTo>
                  <a:pt x="433712" y="411632"/>
                </a:lnTo>
                <a:lnTo>
                  <a:pt x="0" y="4116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3" name="Freeform 23"/>
          <p:cNvSpPr/>
          <p:nvPr/>
        </p:nvSpPr>
        <p:spPr>
          <a:xfrm>
            <a:off x="13860624" y="3308837"/>
            <a:ext cx="464062" cy="471782"/>
          </a:xfrm>
          <a:custGeom>
            <a:avLst/>
            <a:gdLst/>
            <a:ahLst/>
            <a:cxnLst/>
            <a:rect l="l" t="t" r="r" b="b"/>
            <a:pathLst>
              <a:path w="464062" h="471782">
                <a:moveTo>
                  <a:pt x="0" y="0"/>
                </a:moveTo>
                <a:lnTo>
                  <a:pt x="464062" y="0"/>
                </a:lnTo>
                <a:lnTo>
                  <a:pt x="464062" y="471781"/>
                </a:lnTo>
                <a:lnTo>
                  <a:pt x="0" y="47178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24" name="Group 24"/>
          <p:cNvGrpSpPr>
            <a:grpSpLocks noChangeAspect="1"/>
          </p:cNvGrpSpPr>
          <p:nvPr/>
        </p:nvGrpSpPr>
        <p:grpSpPr>
          <a:xfrm rot="-874149">
            <a:off x="13286470" y="1441744"/>
            <a:ext cx="498419" cy="262574"/>
            <a:chOff x="0" y="0"/>
            <a:chExt cx="1610360" cy="848360"/>
          </a:xfrm>
        </p:grpSpPr>
        <p:sp>
          <p:nvSpPr>
            <p:cNvPr id="25" name="Freeform 25"/>
            <p:cNvSpPr/>
            <p:nvPr/>
          </p:nvSpPr>
          <p:spPr>
            <a:xfrm>
              <a:off x="278" y="0"/>
              <a:ext cx="1611075" cy="848360"/>
            </a:xfrm>
            <a:custGeom>
              <a:avLst/>
              <a:gdLst/>
              <a:ahLst/>
              <a:cxnLst/>
              <a:rect l="l" t="t" r="r" b="b"/>
              <a:pathLst>
                <a:path w="1611075" h="848360">
                  <a:moveTo>
                    <a:pt x="234672" y="848360"/>
                  </a:moveTo>
                  <a:cubicBezTo>
                    <a:pt x="204192" y="848360"/>
                    <a:pt x="173712" y="842010"/>
                    <a:pt x="143232" y="829310"/>
                  </a:cubicBezTo>
                  <a:cubicBezTo>
                    <a:pt x="23852" y="778510"/>
                    <a:pt x="-32028" y="641350"/>
                    <a:pt x="18772" y="521970"/>
                  </a:cubicBezTo>
                  <a:cubicBezTo>
                    <a:pt x="152122" y="204470"/>
                    <a:pt x="460732" y="0"/>
                    <a:pt x="804902" y="0"/>
                  </a:cubicBezTo>
                  <a:cubicBezTo>
                    <a:pt x="1149072" y="0"/>
                    <a:pt x="1457682" y="204470"/>
                    <a:pt x="1592302" y="521970"/>
                  </a:cubicBezTo>
                  <a:cubicBezTo>
                    <a:pt x="1643102" y="641350"/>
                    <a:pt x="1587222" y="779780"/>
                    <a:pt x="1467842" y="829310"/>
                  </a:cubicBezTo>
                  <a:cubicBezTo>
                    <a:pt x="1348462" y="880110"/>
                    <a:pt x="1210032" y="824230"/>
                    <a:pt x="1160502" y="704850"/>
                  </a:cubicBezTo>
                  <a:cubicBezTo>
                    <a:pt x="1099542" y="562610"/>
                    <a:pt x="959842" y="469900"/>
                    <a:pt x="804902" y="469900"/>
                  </a:cubicBezTo>
                  <a:cubicBezTo>
                    <a:pt x="649962" y="469900"/>
                    <a:pt x="511532" y="562610"/>
                    <a:pt x="450572" y="704850"/>
                  </a:cubicBezTo>
                  <a:cubicBezTo>
                    <a:pt x="413742" y="793750"/>
                    <a:pt x="326112" y="848360"/>
                    <a:pt x="234672" y="848360"/>
                  </a:cubicBezTo>
                  <a:close/>
                </a:path>
              </a:pathLst>
            </a:custGeom>
            <a:solidFill>
              <a:srgbClr val="F2BC2A"/>
            </a:solidFill>
          </p:spPr>
        </p:sp>
      </p:grpSp>
      <p:sp>
        <p:nvSpPr>
          <p:cNvPr id="26" name="Freeform 26"/>
          <p:cNvSpPr/>
          <p:nvPr/>
        </p:nvSpPr>
        <p:spPr>
          <a:xfrm>
            <a:off x="2195664" y="1199709"/>
            <a:ext cx="511826" cy="458783"/>
          </a:xfrm>
          <a:custGeom>
            <a:avLst/>
            <a:gdLst/>
            <a:ahLst/>
            <a:cxnLst/>
            <a:rect l="l" t="t" r="r" b="b"/>
            <a:pathLst>
              <a:path w="511826" h="458783">
                <a:moveTo>
                  <a:pt x="0" y="0"/>
                </a:moveTo>
                <a:lnTo>
                  <a:pt x="511827" y="0"/>
                </a:lnTo>
                <a:lnTo>
                  <a:pt x="511827" y="458783"/>
                </a:lnTo>
                <a:lnTo>
                  <a:pt x="0" y="45878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27" name="Group 27"/>
          <p:cNvGrpSpPr/>
          <p:nvPr/>
        </p:nvGrpSpPr>
        <p:grpSpPr>
          <a:xfrm>
            <a:off x="4366640" y="3315076"/>
            <a:ext cx="229651" cy="229651"/>
            <a:chOff x="0" y="0"/>
            <a:chExt cx="6350000" cy="6350000"/>
          </a:xfrm>
        </p:grpSpPr>
        <p:sp>
          <p:nvSpPr>
            <p:cNvPr id="28" name="Freeform 2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B5DB"/>
            </a:solidFill>
          </p:spPr>
        </p:sp>
      </p:grpSp>
      <p:sp>
        <p:nvSpPr>
          <p:cNvPr id="29" name="Freeform 29"/>
          <p:cNvSpPr/>
          <p:nvPr/>
        </p:nvSpPr>
        <p:spPr>
          <a:xfrm rot="-771795">
            <a:off x="2904676" y="3708905"/>
            <a:ext cx="433712" cy="411632"/>
          </a:xfrm>
          <a:custGeom>
            <a:avLst/>
            <a:gdLst/>
            <a:ahLst/>
            <a:cxnLst/>
            <a:rect l="l" t="t" r="r" b="b"/>
            <a:pathLst>
              <a:path w="433712" h="411632">
                <a:moveTo>
                  <a:pt x="0" y="0"/>
                </a:moveTo>
                <a:lnTo>
                  <a:pt x="433712" y="0"/>
                </a:lnTo>
                <a:lnTo>
                  <a:pt x="433712" y="411632"/>
                </a:lnTo>
                <a:lnTo>
                  <a:pt x="0" y="4116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30" name="Group 30"/>
          <p:cNvGrpSpPr>
            <a:grpSpLocks noChangeAspect="1"/>
          </p:cNvGrpSpPr>
          <p:nvPr/>
        </p:nvGrpSpPr>
        <p:grpSpPr>
          <a:xfrm rot="-874149">
            <a:off x="1401824" y="2309345"/>
            <a:ext cx="498419" cy="262574"/>
            <a:chOff x="0" y="0"/>
            <a:chExt cx="1610360" cy="848360"/>
          </a:xfrm>
        </p:grpSpPr>
        <p:sp>
          <p:nvSpPr>
            <p:cNvPr id="31" name="Freeform 31"/>
            <p:cNvSpPr/>
            <p:nvPr/>
          </p:nvSpPr>
          <p:spPr>
            <a:xfrm>
              <a:off x="278" y="0"/>
              <a:ext cx="1611075" cy="848360"/>
            </a:xfrm>
            <a:custGeom>
              <a:avLst/>
              <a:gdLst/>
              <a:ahLst/>
              <a:cxnLst/>
              <a:rect l="l" t="t" r="r" b="b"/>
              <a:pathLst>
                <a:path w="1611075" h="848360">
                  <a:moveTo>
                    <a:pt x="234672" y="848360"/>
                  </a:moveTo>
                  <a:cubicBezTo>
                    <a:pt x="204192" y="848360"/>
                    <a:pt x="173712" y="842010"/>
                    <a:pt x="143232" y="829310"/>
                  </a:cubicBezTo>
                  <a:cubicBezTo>
                    <a:pt x="23852" y="778510"/>
                    <a:pt x="-32028" y="641350"/>
                    <a:pt x="18772" y="521970"/>
                  </a:cubicBezTo>
                  <a:cubicBezTo>
                    <a:pt x="152122" y="204470"/>
                    <a:pt x="460732" y="0"/>
                    <a:pt x="804902" y="0"/>
                  </a:cubicBezTo>
                  <a:cubicBezTo>
                    <a:pt x="1149072" y="0"/>
                    <a:pt x="1457682" y="204470"/>
                    <a:pt x="1592302" y="521970"/>
                  </a:cubicBezTo>
                  <a:cubicBezTo>
                    <a:pt x="1643102" y="641350"/>
                    <a:pt x="1587222" y="779780"/>
                    <a:pt x="1467842" y="829310"/>
                  </a:cubicBezTo>
                  <a:cubicBezTo>
                    <a:pt x="1348462" y="880110"/>
                    <a:pt x="1210032" y="824230"/>
                    <a:pt x="1160502" y="704850"/>
                  </a:cubicBezTo>
                  <a:cubicBezTo>
                    <a:pt x="1099542" y="562610"/>
                    <a:pt x="959842" y="469900"/>
                    <a:pt x="804902" y="469900"/>
                  </a:cubicBezTo>
                  <a:cubicBezTo>
                    <a:pt x="649962" y="469900"/>
                    <a:pt x="511532" y="562610"/>
                    <a:pt x="450572" y="704850"/>
                  </a:cubicBezTo>
                  <a:cubicBezTo>
                    <a:pt x="413742" y="793750"/>
                    <a:pt x="326112" y="848360"/>
                    <a:pt x="234672" y="848360"/>
                  </a:cubicBezTo>
                  <a:close/>
                </a:path>
              </a:pathLst>
            </a:custGeom>
            <a:solidFill>
              <a:srgbClr val="F2BC2A"/>
            </a:solidFill>
          </p:spPr>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r="-9222"/>
            </a:stretch>
          </a:blipFill>
        </p:spPr>
      </p:sp>
      <p:grpSp>
        <p:nvGrpSpPr>
          <p:cNvPr id="3" name="Group 3"/>
          <p:cNvGrpSpPr/>
          <p:nvPr/>
        </p:nvGrpSpPr>
        <p:grpSpPr>
          <a:xfrm>
            <a:off x="-921477" y="-859863"/>
            <a:ext cx="20086371" cy="12006726"/>
            <a:chOff x="0" y="0"/>
            <a:chExt cx="26781829" cy="16008969"/>
          </a:xfrm>
        </p:grpSpPr>
        <p:grpSp>
          <p:nvGrpSpPr>
            <p:cNvPr id="4" name="Group 4"/>
            <p:cNvGrpSpPr/>
            <p:nvPr/>
          </p:nvGrpSpPr>
          <p:grpSpPr>
            <a:xfrm>
              <a:off x="0" y="394920"/>
              <a:ext cx="1900244" cy="15205129"/>
              <a:chOff x="0" y="0"/>
              <a:chExt cx="356429" cy="2852028"/>
            </a:xfrm>
          </p:grpSpPr>
          <p:sp>
            <p:nvSpPr>
              <p:cNvPr id="5" name="Freeform 5"/>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1AB5DB"/>
              </a:solidFill>
            </p:spPr>
          </p:sp>
          <p:sp>
            <p:nvSpPr>
              <p:cNvPr id="6" name="TextBox 6"/>
              <p:cNvSpPr txBox="1"/>
              <p:nvPr/>
            </p:nvSpPr>
            <p:spPr>
              <a:xfrm>
                <a:off x="0" y="-57150"/>
                <a:ext cx="356429" cy="2909178"/>
              </a:xfrm>
              <a:prstGeom prst="rect">
                <a:avLst/>
              </a:prstGeom>
            </p:spPr>
            <p:txBody>
              <a:bodyPr lIns="53498" tIns="53498" rIns="53498" bIns="53498" rtlCol="0" anchor="ctr"/>
              <a:lstStyle/>
              <a:p>
                <a:pPr algn="ctr">
                  <a:lnSpc>
                    <a:spcPts val="2801"/>
                  </a:lnSpc>
                </a:pPr>
                <a:endParaRPr/>
              </a:p>
            </p:txBody>
          </p:sp>
        </p:grpSp>
        <p:grpSp>
          <p:nvGrpSpPr>
            <p:cNvPr id="7" name="Group 7"/>
            <p:cNvGrpSpPr/>
            <p:nvPr/>
          </p:nvGrpSpPr>
          <p:grpSpPr>
            <a:xfrm>
              <a:off x="24881585" y="394920"/>
              <a:ext cx="1900244" cy="15205129"/>
              <a:chOff x="0" y="0"/>
              <a:chExt cx="356429" cy="2852028"/>
            </a:xfrm>
          </p:grpSpPr>
          <p:sp>
            <p:nvSpPr>
              <p:cNvPr id="8" name="Freeform 8"/>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1AB5DB"/>
              </a:solidFill>
            </p:spPr>
          </p:sp>
          <p:sp>
            <p:nvSpPr>
              <p:cNvPr id="9" name="TextBox 9"/>
              <p:cNvSpPr txBox="1"/>
              <p:nvPr/>
            </p:nvSpPr>
            <p:spPr>
              <a:xfrm>
                <a:off x="0" y="-57150"/>
                <a:ext cx="356429" cy="2909178"/>
              </a:xfrm>
              <a:prstGeom prst="rect">
                <a:avLst/>
              </a:prstGeom>
            </p:spPr>
            <p:txBody>
              <a:bodyPr lIns="53498" tIns="53498" rIns="53498" bIns="53498" rtlCol="0" anchor="ctr"/>
              <a:lstStyle/>
              <a:p>
                <a:pPr algn="ctr">
                  <a:lnSpc>
                    <a:spcPts val="2801"/>
                  </a:lnSpc>
                </a:pPr>
                <a:endParaRPr/>
              </a:p>
            </p:txBody>
          </p:sp>
        </p:grpSp>
        <p:grpSp>
          <p:nvGrpSpPr>
            <p:cNvPr id="10" name="Group 10"/>
            <p:cNvGrpSpPr/>
            <p:nvPr/>
          </p:nvGrpSpPr>
          <p:grpSpPr>
            <a:xfrm rot="5400000">
              <a:off x="12801106" y="-11850985"/>
              <a:ext cx="1900244" cy="25602213"/>
              <a:chOff x="0" y="0"/>
              <a:chExt cx="356429" cy="4802210"/>
            </a:xfrm>
          </p:grpSpPr>
          <p:sp>
            <p:nvSpPr>
              <p:cNvPr id="11" name="Freeform 11"/>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1AB5DB"/>
              </a:solidFill>
            </p:spPr>
          </p:sp>
          <p:sp>
            <p:nvSpPr>
              <p:cNvPr id="12" name="TextBox 12"/>
              <p:cNvSpPr txBox="1"/>
              <p:nvPr/>
            </p:nvSpPr>
            <p:spPr>
              <a:xfrm>
                <a:off x="0" y="-57150"/>
                <a:ext cx="356429" cy="4859360"/>
              </a:xfrm>
              <a:prstGeom prst="rect">
                <a:avLst/>
              </a:prstGeom>
            </p:spPr>
            <p:txBody>
              <a:bodyPr lIns="53498" tIns="53498" rIns="53498" bIns="53498" rtlCol="0" anchor="ctr"/>
              <a:lstStyle/>
              <a:p>
                <a:pPr algn="ctr">
                  <a:lnSpc>
                    <a:spcPts val="2801"/>
                  </a:lnSpc>
                </a:pPr>
                <a:endParaRPr/>
              </a:p>
            </p:txBody>
          </p:sp>
        </p:grpSp>
        <p:grpSp>
          <p:nvGrpSpPr>
            <p:cNvPr id="13" name="Group 13"/>
            <p:cNvGrpSpPr/>
            <p:nvPr/>
          </p:nvGrpSpPr>
          <p:grpSpPr>
            <a:xfrm rot="5400000">
              <a:off x="12656286" y="2257740"/>
              <a:ext cx="1900244" cy="25602213"/>
              <a:chOff x="0" y="0"/>
              <a:chExt cx="356429" cy="4802210"/>
            </a:xfrm>
          </p:grpSpPr>
          <p:sp>
            <p:nvSpPr>
              <p:cNvPr id="14" name="Freeform 14"/>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1AB5DB"/>
              </a:solidFill>
            </p:spPr>
          </p:sp>
          <p:sp>
            <p:nvSpPr>
              <p:cNvPr id="15" name="TextBox 15"/>
              <p:cNvSpPr txBox="1"/>
              <p:nvPr/>
            </p:nvSpPr>
            <p:spPr>
              <a:xfrm>
                <a:off x="0" y="-57150"/>
                <a:ext cx="356429" cy="4859360"/>
              </a:xfrm>
              <a:prstGeom prst="rect">
                <a:avLst/>
              </a:prstGeom>
            </p:spPr>
            <p:txBody>
              <a:bodyPr lIns="53498" tIns="53498" rIns="53498" bIns="53498" rtlCol="0" anchor="ctr"/>
              <a:lstStyle/>
              <a:p>
                <a:pPr algn="ctr">
                  <a:lnSpc>
                    <a:spcPts val="2801"/>
                  </a:lnSpc>
                </a:pPr>
                <a:endParaRPr/>
              </a:p>
            </p:txBody>
          </p:sp>
        </p:grpSp>
      </p:grpSp>
      <p:sp>
        <p:nvSpPr>
          <p:cNvPr id="16" name="TextBox 16"/>
          <p:cNvSpPr txBox="1"/>
          <p:nvPr/>
        </p:nvSpPr>
        <p:spPr>
          <a:xfrm>
            <a:off x="2747050" y="626928"/>
            <a:ext cx="12559403" cy="1414653"/>
          </a:xfrm>
          <a:prstGeom prst="rect">
            <a:avLst/>
          </a:prstGeom>
        </p:spPr>
        <p:txBody>
          <a:bodyPr lIns="0" tIns="0" rIns="0" bIns="0" rtlCol="0" anchor="t">
            <a:spAutoFit/>
          </a:bodyPr>
          <a:lstStyle/>
          <a:p>
            <a:pPr algn="ctr">
              <a:lnSpc>
                <a:spcPts val="10791"/>
              </a:lnSpc>
            </a:pPr>
            <a:r>
              <a:rPr lang="en-US" sz="9900" spc="613">
                <a:solidFill>
                  <a:srgbClr val="00AD9C"/>
                </a:solidFill>
                <a:latin typeface="Marykate"/>
                <a:ea typeface="Marykate"/>
                <a:cs typeface="Marykate"/>
                <a:sym typeface="Marykate"/>
              </a:rPr>
              <a:t>REFERENCE </a:t>
            </a:r>
          </a:p>
        </p:txBody>
      </p:sp>
      <p:sp>
        <p:nvSpPr>
          <p:cNvPr id="17" name="TextBox 17"/>
          <p:cNvSpPr txBox="1"/>
          <p:nvPr/>
        </p:nvSpPr>
        <p:spPr>
          <a:xfrm>
            <a:off x="3148191" y="2041581"/>
            <a:ext cx="12253219" cy="7776555"/>
          </a:xfrm>
          <a:prstGeom prst="rect">
            <a:avLst/>
          </a:prstGeom>
        </p:spPr>
        <p:txBody>
          <a:bodyPr lIns="0" tIns="0" rIns="0" bIns="0" rtlCol="0" anchor="t">
            <a:spAutoFit/>
          </a:bodyPr>
          <a:lstStyle/>
          <a:p>
            <a:pPr algn="just">
              <a:lnSpc>
                <a:spcPts val="3893"/>
              </a:lnSpc>
            </a:pPr>
            <a:r>
              <a:rPr lang="en-US" sz="3271" b="1">
                <a:solidFill>
                  <a:srgbClr val="003933"/>
                </a:solidFill>
                <a:latin typeface="Dosis Semi-Bold"/>
                <a:ea typeface="Dosis Semi-Bold"/>
                <a:cs typeface="Dosis Semi-Bold"/>
                <a:sym typeface="Dosis Semi-Bold"/>
              </a:rPr>
              <a:t>Brown, T. L., LeMay, H. E., Bursten, B. E., Murphy, C., &amp; Woodward, P. (2018). Chemistry: The central science (14th ed.). Pearson.</a:t>
            </a:r>
          </a:p>
          <a:p>
            <a:pPr algn="just">
              <a:lnSpc>
                <a:spcPts val="3893"/>
              </a:lnSpc>
            </a:pPr>
            <a:r>
              <a:rPr lang="en-US" sz="3271" b="1">
                <a:solidFill>
                  <a:srgbClr val="003933"/>
                </a:solidFill>
                <a:latin typeface="Dosis Semi-Bold"/>
                <a:ea typeface="Dosis Semi-Bold"/>
                <a:cs typeface="Dosis Semi-Bold"/>
                <a:sym typeface="Dosis Semi-Bold"/>
              </a:rPr>
              <a:t> — Source for definitions of intermolecular forces, boiling/melting point trends, and examples.</a:t>
            </a:r>
          </a:p>
          <a:p>
            <a:pPr algn="just">
              <a:lnSpc>
                <a:spcPts val="3893"/>
              </a:lnSpc>
            </a:pPr>
            <a:endParaRPr lang="en-US" sz="3271" b="1">
              <a:solidFill>
                <a:srgbClr val="003933"/>
              </a:solidFill>
              <a:latin typeface="Dosis Semi-Bold"/>
              <a:ea typeface="Dosis Semi-Bold"/>
              <a:cs typeface="Dosis Semi-Bold"/>
              <a:sym typeface="Dosis Semi-Bold"/>
            </a:endParaRPr>
          </a:p>
          <a:p>
            <a:pPr algn="just">
              <a:lnSpc>
                <a:spcPts val="3893"/>
              </a:lnSpc>
            </a:pPr>
            <a:r>
              <a:rPr lang="en-US" sz="3271" b="1">
                <a:solidFill>
                  <a:srgbClr val="003933"/>
                </a:solidFill>
                <a:latin typeface="Dosis Semi-Bold"/>
                <a:ea typeface="Dosis Semi-Bold"/>
                <a:cs typeface="Dosis Semi-Bold"/>
                <a:sym typeface="Dosis Semi-Bold"/>
              </a:rPr>
              <a:t>Zumdahl, S. S., &amp; Zumdahl, S. A. (2020). Chemistry (11th ed.). Cengage Learning.</a:t>
            </a:r>
          </a:p>
          <a:p>
            <a:pPr algn="just">
              <a:lnSpc>
                <a:spcPts val="3893"/>
              </a:lnSpc>
            </a:pPr>
            <a:r>
              <a:rPr lang="en-US" sz="3271" b="1">
                <a:solidFill>
                  <a:srgbClr val="003933"/>
                </a:solidFill>
                <a:latin typeface="Dosis Semi-Bold"/>
                <a:ea typeface="Dosis Semi-Bold"/>
                <a:cs typeface="Dosis Semi-Bold"/>
                <a:sym typeface="Dosis Semi-Bold"/>
              </a:rPr>
              <a:t> — Source for London Dispersion, Dipole–Dipole, Hydrogen Bonding, and Ion–Dipole descriptions.</a:t>
            </a:r>
          </a:p>
          <a:p>
            <a:pPr algn="just">
              <a:lnSpc>
                <a:spcPts val="3893"/>
              </a:lnSpc>
            </a:pPr>
            <a:endParaRPr lang="en-US" sz="3271" b="1">
              <a:solidFill>
                <a:srgbClr val="003933"/>
              </a:solidFill>
              <a:latin typeface="Dosis Semi-Bold"/>
              <a:ea typeface="Dosis Semi-Bold"/>
              <a:cs typeface="Dosis Semi-Bold"/>
              <a:sym typeface="Dosis Semi-Bold"/>
            </a:endParaRPr>
          </a:p>
          <a:p>
            <a:pPr algn="just">
              <a:lnSpc>
                <a:spcPts val="3893"/>
              </a:lnSpc>
            </a:pPr>
            <a:r>
              <a:rPr lang="en-US" sz="3271" b="1">
                <a:solidFill>
                  <a:srgbClr val="003933"/>
                </a:solidFill>
                <a:latin typeface="Dosis Semi-Bold"/>
                <a:ea typeface="Dosis Semi-Bold"/>
                <a:cs typeface="Dosis Semi-Bold"/>
                <a:sym typeface="Dosis Semi-Bold"/>
              </a:rPr>
              <a:t>Atkins, P., Jones, L., &amp; Laverman, L. (2017). Chemical principles: The quest for insight (7th ed.). W. H. Freeman.</a:t>
            </a:r>
          </a:p>
          <a:p>
            <a:pPr algn="just">
              <a:lnSpc>
                <a:spcPts val="3893"/>
              </a:lnSpc>
            </a:pPr>
            <a:r>
              <a:rPr lang="en-US" sz="3271" b="1">
                <a:solidFill>
                  <a:srgbClr val="003933"/>
                </a:solidFill>
                <a:latin typeface="Dosis Semi-Bold"/>
                <a:ea typeface="Dosis Semi-Bold"/>
                <a:cs typeface="Dosis Semi-Bold"/>
                <a:sym typeface="Dosis Semi-Bold"/>
              </a:rPr>
              <a:t>— Source for polarity, molecular interactions, and dissolution (“like dissolves like”).</a:t>
            </a:r>
          </a:p>
          <a:p>
            <a:pPr algn="just">
              <a:lnSpc>
                <a:spcPts val="3893"/>
              </a:lnSpc>
            </a:pPr>
            <a:endParaRPr lang="en-US" sz="3271" b="1">
              <a:solidFill>
                <a:srgbClr val="003933"/>
              </a:solidFill>
              <a:latin typeface="Dosis Semi-Bold"/>
              <a:ea typeface="Dosis Semi-Bold"/>
              <a:cs typeface="Dosis Semi-Bold"/>
              <a:sym typeface="Dosis Semi-Bold"/>
            </a:endParaRPr>
          </a:p>
          <a:p>
            <a:pPr algn="just">
              <a:lnSpc>
                <a:spcPts val="3893"/>
              </a:lnSpc>
            </a:pPr>
            <a:r>
              <a:rPr lang="en-US" sz="3271" b="1">
                <a:solidFill>
                  <a:srgbClr val="003933"/>
                </a:solidFill>
                <a:latin typeface="Dosis Semi-Bold"/>
                <a:ea typeface="Dosis Semi-Bold"/>
                <a:cs typeface="Dosis Semi-Bold"/>
                <a:sym typeface="Dosis Semi-Bold"/>
              </a:rPr>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147772"/>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r="-9222"/>
            </a:stretch>
          </a:blipFill>
        </p:spPr>
      </p:sp>
      <p:grpSp>
        <p:nvGrpSpPr>
          <p:cNvPr id="3" name="Group 3"/>
          <p:cNvGrpSpPr/>
          <p:nvPr/>
        </p:nvGrpSpPr>
        <p:grpSpPr>
          <a:xfrm>
            <a:off x="-921478" y="-859863"/>
            <a:ext cx="20086371" cy="12006726"/>
            <a:chOff x="0" y="0"/>
            <a:chExt cx="26781829" cy="16008969"/>
          </a:xfrm>
        </p:grpSpPr>
        <p:grpSp>
          <p:nvGrpSpPr>
            <p:cNvPr id="4" name="Group 4"/>
            <p:cNvGrpSpPr/>
            <p:nvPr/>
          </p:nvGrpSpPr>
          <p:grpSpPr>
            <a:xfrm>
              <a:off x="0" y="394920"/>
              <a:ext cx="1900244" cy="15205129"/>
              <a:chOff x="0" y="0"/>
              <a:chExt cx="356429" cy="2852028"/>
            </a:xfrm>
          </p:grpSpPr>
          <p:sp>
            <p:nvSpPr>
              <p:cNvPr id="5" name="Freeform 5"/>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1AB5DB"/>
              </a:solidFill>
            </p:spPr>
          </p:sp>
          <p:sp>
            <p:nvSpPr>
              <p:cNvPr id="6" name="TextBox 6"/>
              <p:cNvSpPr txBox="1"/>
              <p:nvPr/>
            </p:nvSpPr>
            <p:spPr>
              <a:xfrm>
                <a:off x="0" y="-57150"/>
                <a:ext cx="356429" cy="2909178"/>
              </a:xfrm>
              <a:prstGeom prst="rect">
                <a:avLst/>
              </a:prstGeom>
            </p:spPr>
            <p:txBody>
              <a:bodyPr lIns="53498" tIns="53498" rIns="53498" bIns="53498" rtlCol="0" anchor="ctr"/>
              <a:lstStyle/>
              <a:p>
                <a:pPr algn="ctr">
                  <a:lnSpc>
                    <a:spcPts val="2801"/>
                  </a:lnSpc>
                </a:pPr>
                <a:endParaRPr/>
              </a:p>
            </p:txBody>
          </p:sp>
        </p:grpSp>
        <p:grpSp>
          <p:nvGrpSpPr>
            <p:cNvPr id="7" name="Group 7"/>
            <p:cNvGrpSpPr/>
            <p:nvPr/>
          </p:nvGrpSpPr>
          <p:grpSpPr>
            <a:xfrm>
              <a:off x="24881585" y="394920"/>
              <a:ext cx="1900244" cy="15205129"/>
              <a:chOff x="0" y="0"/>
              <a:chExt cx="356429" cy="2852028"/>
            </a:xfrm>
          </p:grpSpPr>
          <p:sp>
            <p:nvSpPr>
              <p:cNvPr id="8" name="Freeform 8"/>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1AB5DB"/>
              </a:solidFill>
            </p:spPr>
          </p:sp>
          <p:sp>
            <p:nvSpPr>
              <p:cNvPr id="9" name="TextBox 9"/>
              <p:cNvSpPr txBox="1"/>
              <p:nvPr/>
            </p:nvSpPr>
            <p:spPr>
              <a:xfrm>
                <a:off x="0" y="-57150"/>
                <a:ext cx="356429" cy="2909178"/>
              </a:xfrm>
              <a:prstGeom prst="rect">
                <a:avLst/>
              </a:prstGeom>
            </p:spPr>
            <p:txBody>
              <a:bodyPr lIns="53498" tIns="53498" rIns="53498" bIns="53498" rtlCol="0" anchor="ctr"/>
              <a:lstStyle/>
              <a:p>
                <a:pPr algn="ctr">
                  <a:lnSpc>
                    <a:spcPts val="2801"/>
                  </a:lnSpc>
                </a:pPr>
                <a:endParaRPr/>
              </a:p>
            </p:txBody>
          </p:sp>
        </p:grpSp>
        <p:grpSp>
          <p:nvGrpSpPr>
            <p:cNvPr id="10" name="Group 10"/>
            <p:cNvGrpSpPr/>
            <p:nvPr/>
          </p:nvGrpSpPr>
          <p:grpSpPr>
            <a:xfrm rot="5400000">
              <a:off x="12801106" y="-11850985"/>
              <a:ext cx="1900244" cy="25602213"/>
              <a:chOff x="0" y="0"/>
              <a:chExt cx="356429" cy="4802210"/>
            </a:xfrm>
          </p:grpSpPr>
          <p:sp>
            <p:nvSpPr>
              <p:cNvPr id="11" name="Freeform 11"/>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1AB5DB"/>
              </a:solidFill>
            </p:spPr>
          </p:sp>
          <p:sp>
            <p:nvSpPr>
              <p:cNvPr id="12" name="TextBox 12"/>
              <p:cNvSpPr txBox="1"/>
              <p:nvPr/>
            </p:nvSpPr>
            <p:spPr>
              <a:xfrm>
                <a:off x="0" y="-57150"/>
                <a:ext cx="356429" cy="4859360"/>
              </a:xfrm>
              <a:prstGeom prst="rect">
                <a:avLst/>
              </a:prstGeom>
            </p:spPr>
            <p:txBody>
              <a:bodyPr lIns="53498" tIns="53498" rIns="53498" bIns="53498" rtlCol="0" anchor="ctr"/>
              <a:lstStyle/>
              <a:p>
                <a:pPr algn="ctr">
                  <a:lnSpc>
                    <a:spcPts val="2801"/>
                  </a:lnSpc>
                </a:pPr>
                <a:endParaRPr/>
              </a:p>
            </p:txBody>
          </p:sp>
        </p:grpSp>
        <p:grpSp>
          <p:nvGrpSpPr>
            <p:cNvPr id="13" name="Group 13"/>
            <p:cNvGrpSpPr/>
            <p:nvPr/>
          </p:nvGrpSpPr>
          <p:grpSpPr>
            <a:xfrm rot="5400000">
              <a:off x="12656286" y="2257740"/>
              <a:ext cx="1900244" cy="25602213"/>
              <a:chOff x="0" y="0"/>
              <a:chExt cx="356429" cy="4802210"/>
            </a:xfrm>
          </p:grpSpPr>
          <p:sp>
            <p:nvSpPr>
              <p:cNvPr id="14" name="Freeform 14"/>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1AB5DB"/>
              </a:solidFill>
            </p:spPr>
          </p:sp>
          <p:sp>
            <p:nvSpPr>
              <p:cNvPr id="15" name="TextBox 15"/>
              <p:cNvSpPr txBox="1"/>
              <p:nvPr/>
            </p:nvSpPr>
            <p:spPr>
              <a:xfrm>
                <a:off x="0" y="-57150"/>
                <a:ext cx="356429" cy="4859360"/>
              </a:xfrm>
              <a:prstGeom prst="rect">
                <a:avLst/>
              </a:prstGeom>
            </p:spPr>
            <p:txBody>
              <a:bodyPr lIns="53498" tIns="53498" rIns="53498" bIns="53498" rtlCol="0" anchor="ctr"/>
              <a:lstStyle/>
              <a:p>
                <a:pPr algn="ctr">
                  <a:lnSpc>
                    <a:spcPts val="2801"/>
                  </a:lnSpc>
                </a:pPr>
                <a:endParaRPr/>
              </a:p>
            </p:txBody>
          </p:sp>
        </p:grpSp>
      </p:grpSp>
      <p:sp>
        <p:nvSpPr>
          <p:cNvPr id="16" name="TextBox 16"/>
          <p:cNvSpPr txBox="1"/>
          <p:nvPr/>
        </p:nvSpPr>
        <p:spPr>
          <a:xfrm>
            <a:off x="2842007" y="566718"/>
            <a:ext cx="12559403" cy="1414653"/>
          </a:xfrm>
          <a:prstGeom prst="rect">
            <a:avLst/>
          </a:prstGeom>
        </p:spPr>
        <p:txBody>
          <a:bodyPr lIns="0" tIns="0" rIns="0" bIns="0" rtlCol="0" anchor="t">
            <a:spAutoFit/>
          </a:bodyPr>
          <a:lstStyle/>
          <a:p>
            <a:pPr algn="ctr">
              <a:lnSpc>
                <a:spcPts val="10791"/>
              </a:lnSpc>
            </a:pPr>
            <a:r>
              <a:rPr lang="en-US" sz="9900" spc="613" dirty="0">
                <a:solidFill>
                  <a:srgbClr val="00AD9C"/>
                </a:solidFill>
                <a:latin typeface="Marykate"/>
                <a:ea typeface="Marykate"/>
                <a:cs typeface="Marykate"/>
                <a:sym typeface="Marykate"/>
              </a:rPr>
              <a:t>Quiz time  </a:t>
            </a:r>
          </a:p>
        </p:txBody>
      </p:sp>
      <p:sp>
        <p:nvSpPr>
          <p:cNvPr id="17" name="TextBox 17"/>
          <p:cNvSpPr txBox="1"/>
          <p:nvPr/>
        </p:nvSpPr>
        <p:spPr>
          <a:xfrm>
            <a:off x="1708013" y="1989887"/>
            <a:ext cx="6477000" cy="7780976"/>
          </a:xfrm>
          <a:prstGeom prst="rect">
            <a:avLst/>
          </a:prstGeom>
        </p:spPr>
        <p:txBody>
          <a:bodyPr wrap="square" lIns="0" tIns="0" rIns="0" bIns="0" rtlCol="0" anchor="t">
            <a:spAutoFit/>
          </a:bodyPr>
          <a:lstStyle/>
          <a:p>
            <a:r>
              <a:rPr lang="en-PH" sz="2800" b="1" dirty="0"/>
              <a:t>1.</a:t>
            </a:r>
            <a:r>
              <a:rPr lang="en-PH" sz="2800" dirty="0"/>
              <a:t> Which force is the </a:t>
            </a:r>
            <a:r>
              <a:rPr lang="en-PH" sz="2800" b="1" dirty="0"/>
              <a:t>weakest</a:t>
            </a:r>
            <a:r>
              <a:rPr lang="en-PH" sz="2800" dirty="0"/>
              <a:t>?</a:t>
            </a:r>
            <a:br>
              <a:rPr lang="en-PH" sz="2800" dirty="0"/>
            </a:br>
            <a:r>
              <a:rPr lang="en-PH" sz="2800" dirty="0"/>
              <a:t>a) Hydrogen bonding</a:t>
            </a:r>
            <a:br>
              <a:rPr lang="en-PH" sz="2800" dirty="0"/>
            </a:br>
            <a:r>
              <a:rPr lang="en-PH" sz="2800" dirty="0"/>
              <a:t>b) Ion-dipole</a:t>
            </a:r>
            <a:br>
              <a:rPr lang="en-PH" sz="2800" dirty="0"/>
            </a:br>
            <a:r>
              <a:rPr lang="en-PH" sz="2800" dirty="0"/>
              <a:t>c) London dispersion</a:t>
            </a:r>
            <a:br>
              <a:rPr lang="en-PH" sz="2800" dirty="0"/>
            </a:br>
            <a:r>
              <a:rPr lang="en-PH" sz="2800" dirty="0"/>
              <a:t>d) Dipole-dipole</a:t>
            </a:r>
          </a:p>
          <a:p>
            <a:r>
              <a:rPr lang="en-PH" sz="2800" b="1" dirty="0"/>
              <a:t>2.</a:t>
            </a:r>
            <a:r>
              <a:rPr lang="en-PH" sz="2800" dirty="0"/>
              <a:t> Hydrogen bonding happens when H is bonded to:</a:t>
            </a:r>
            <a:br>
              <a:rPr lang="en-PH" sz="2800" dirty="0"/>
            </a:br>
            <a:r>
              <a:rPr lang="en-PH" sz="2800" dirty="0"/>
              <a:t>a) O, N, or F</a:t>
            </a:r>
            <a:br>
              <a:rPr lang="en-PH" sz="2800" dirty="0"/>
            </a:br>
            <a:r>
              <a:rPr lang="en-PH" sz="2800" dirty="0"/>
              <a:t>b) C, O, or N</a:t>
            </a:r>
            <a:br>
              <a:rPr lang="en-PH" sz="2800" dirty="0"/>
            </a:br>
            <a:r>
              <a:rPr lang="en-PH" sz="2800" dirty="0"/>
              <a:t>c) O, F, or Cl</a:t>
            </a:r>
            <a:br>
              <a:rPr lang="en-PH" sz="2800" dirty="0"/>
            </a:br>
            <a:r>
              <a:rPr lang="en-PH" sz="2800" dirty="0"/>
              <a:t>d) H, C, or N</a:t>
            </a:r>
          </a:p>
          <a:p>
            <a:r>
              <a:rPr lang="en-PH" sz="2800" b="1" dirty="0"/>
              <a:t>3.</a:t>
            </a:r>
            <a:r>
              <a:rPr lang="en-PH" sz="2800" dirty="0"/>
              <a:t> Stronger intermolecular forces usually mean:</a:t>
            </a:r>
            <a:br>
              <a:rPr lang="en-PH" sz="2800" dirty="0"/>
            </a:br>
            <a:r>
              <a:rPr lang="en-PH" sz="2800" dirty="0"/>
              <a:t>a) Lower boiling point</a:t>
            </a:r>
            <a:br>
              <a:rPr lang="en-PH" sz="2800" dirty="0"/>
            </a:br>
            <a:r>
              <a:rPr lang="en-PH" sz="2800" dirty="0"/>
              <a:t>b) Higher boiling point</a:t>
            </a:r>
            <a:br>
              <a:rPr lang="en-PH" sz="2800" dirty="0"/>
            </a:br>
            <a:r>
              <a:rPr lang="en-PH" sz="2800" dirty="0"/>
              <a:t>c) Lower melting point</a:t>
            </a:r>
            <a:br>
              <a:rPr lang="en-PH" sz="2800" dirty="0"/>
            </a:br>
            <a:r>
              <a:rPr lang="en-PH" sz="2800" dirty="0"/>
              <a:t>d) Less sticky liquids</a:t>
            </a:r>
          </a:p>
          <a:p>
            <a:pPr algn="just">
              <a:lnSpc>
                <a:spcPts val="3893"/>
              </a:lnSpc>
            </a:pPr>
            <a:endParaRPr lang="en-US" sz="2800" dirty="0">
              <a:solidFill>
                <a:srgbClr val="003933"/>
              </a:solidFill>
              <a:latin typeface="Dosis Semi-Bold"/>
              <a:ea typeface="Dosis Semi-Bold"/>
              <a:cs typeface="Dosis Semi-Bold"/>
              <a:sym typeface="Dosis Semi-Bold"/>
            </a:endParaRPr>
          </a:p>
        </p:txBody>
      </p:sp>
      <p:sp>
        <p:nvSpPr>
          <p:cNvPr id="20" name="TextBox 17">
            <a:extLst>
              <a:ext uri="{FF2B5EF4-FFF2-40B4-BE49-F238E27FC236}">
                <a16:creationId xmlns:a16="http://schemas.microsoft.com/office/drawing/2014/main" id="{B914E690-7C47-1D5B-31B5-B52D654A8B7C}"/>
              </a:ext>
            </a:extLst>
          </p:cNvPr>
          <p:cNvSpPr txBox="1"/>
          <p:nvPr/>
        </p:nvSpPr>
        <p:spPr>
          <a:xfrm>
            <a:off x="10666553" y="1989887"/>
            <a:ext cx="6477000" cy="5195653"/>
          </a:xfrm>
          <a:prstGeom prst="rect">
            <a:avLst/>
          </a:prstGeom>
        </p:spPr>
        <p:txBody>
          <a:bodyPr wrap="square" lIns="0" tIns="0" rIns="0" bIns="0" rtlCol="0" anchor="t">
            <a:spAutoFit/>
          </a:bodyPr>
          <a:lstStyle/>
          <a:p>
            <a:r>
              <a:rPr lang="en-PH" sz="2800" b="1" dirty="0"/>
              <a:t>4.</a:t>
            </a:r>
            <a:r>
              <a:rPr lang="en-PH" sz="2800" dirty="0"/>
              <a:t> Which force is in </a:t>
            </a:r>
            <a:r>
              <a:rPr lang="en-PH" sz="2800" b="1" dirty="0"/>
              <a:t>all molecules</a:t>
            </a:r>
            <a:r>
              <a:rPr lang="en-PH" sz="2800" dirty="0"/>
              <a:t>?</a:t>
            </a:r>
            <a:br>
              <a:rPr lang="en-PH" sz="2800" dirty="0"/>
            </a:br>
            <a:r>
              <a:rPr lang="en-PH" sz="2800" dirty="0"/>
              <a:t>a) Ion-dipole</a:t>
            </a:r>
            <a:br>
              <a:rPr lang="en-PH" sz="2800" dirty="0"/>
            </a:br>
            <a:r>
              <a:rPr lang="en-PH" sz="2800" dirty="0"/>
              <a:t>b) London dispersion</a:t>
            </a:r>
            <a:br>
              <a:rPr lang="en-PH" sz="2800" dirty="0"/>
            </a:br>
            <a:r>
              <a:rPr lang="en-PH" sz="2800" dirty="0"/>
              <a:t>c) Dipole-dipole</a:t>
            </a:r>
            <a:br>
              <a:rPr lang="en-PH" sz="2800" dirty="0"/>
            </a:br>
            <a:r>
              <a:rPr lang="en-PH" sz="2800" dirty="0"/>
              <a:t>d) Hydrogen bonding</a:t>
            </a:r>
          </a:p>
          <a:p>
            <a:r>
              <a:rPr lang="en-PH" sz="2800" b="1" dirty="0"/>
              <a:t>5.</a:t>
            </a:r>
            <a:r>
              <a:rPr lang="en-PH" sz="2800" dirty="0"/>
              <a:t> Which property depends on intermolecular forces?</a:t>
            </a:r>
            <a:br>
              <a:rPr lang="en-PH" sz="2800" dirty="0"/>
            </a:br>
            <a:r>
              <a:rPr lang="en-PH" sz="2800" dirty="0"/>
              <a:t>a) Atomic number</a:t>
            </a:r>
            <a:br>
              <a:rPr lang="en-PH" sz="2800" dirty="0"/>
            </a:br>
            <a:r>
              <a:rPr lang="en-PH" sz="2800" dirty="0"/>
              <a:t>b) Boiling point</a:t>
            </a:r>
            <a:br>
              <a:rPr lang="en-PH" sz="2800" dirty="0"/>
            </a:br>
            <a:r>
              <a:rPr lang="en-PH" sz="2800" dirty="0"/>
              <a:t>c) Electron number</a:t>
            </a:r>
            <a:br>
              <a:rPr lang="en-PH" sz="2800" dirty="0"/>
            </a:br>
            <a:r>
              <a:rPr lang="en-PH" sz="2800" dirty="0"/>
              <a:t>d) Nuclear stability</a:t>
            </a:r>
          </a:p>
          <a:p>
            <a:pPr algn="just">
              <a:lnSpc>
                <a:spcPts val="3893"/>
              </a:lnSpc>
            </a:pPr>
            <a:endParaRPr lang="en-US" sz="2800" dirty="0">
              <a:solidFill>
                <a:srgbClr val="003933"/>
              </a:solidFill>
              <a:latin typeface="Dosis Semi-Bold"/>
              <a:ea typeface="Dosis Semi-Bold"/>
              <a:cs typeface="Dosis Semi-Bold"/>
              <a:sym typeface="Dosis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8E9B1-76F1-F4D5-E642-E1B0EB9B4AA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5D9D35F-6BDC-618B-DADC-857BBA49C662}"/>
              </a:ext>
            </a:extLst>
          </p:cNvPr>
          <p:cNvSpPr/>
          <p:nvPr/>
        </p:nvSpPr>
        <p:spPr>
          <a:xfrm rot="5400000">
            <a:off x="4139828" y="-4139169"/>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r="-9222"/>
            </a:stretch>
          </a:blipFill>
        </p:spPr>
      </p:sp>
      <p:grpSp>
        <p:nvGrpSpPr>
          <p:cNvPr id="3" name="Group 3">
            <a:extLst>
              <a:ext uri="{FF2B5EF4-FFF2-40B4-BE49-F238E27FC236}">
                <a16:creationId xmlns:a16="http://schemas.microsoft.com/office/drawing/2014/main" id="{AB80C003-9DA9-7931-9166-492A6B7CE09C}"/>
              </a:ext>
            </a:extLst>
          </p:cNvPr>
          <p:cNvGrpSpPr/>
          <p:nvPr/>
        </p:nvGrpSpPr>
        <p:grpSpPr>
          <a:xfrm>
            <a:off x="-899186" y="-859863"/>
            <a:ext cx="20086371" cy="12006726"/>
            <a:chOff x="0" y="0"/>
            <a:chExt cx="26781829" cy="16008969"/>
          </a:xfrm>
        </p:grpSpPr>
        <p:grpSp>
          <p:nvGrpSpPr>
            <p:cNvPr id="4" name="Group 4">
              <a:extLst>
                <a:ext uri="{FF2B5EF4-FFF2-40B4-BE49-F238E27FC236}">
                  <a16:creationId xmlns:a16="http://schemas.microsoft.com/office/drawing/2014/main" id="{E56C1E75-5430-52F7-EF37-37265C4E621B}"/>
                </a:ext>
              </a:extLst>
            </p:cNvPr>
            <p:cNvGrpSpPr/>
            <p:nvPr/>
          </p:nvGrpSpPr>
          <p:grpSpPr>
            <a:xfrm>
              <a:off x="0" y="394920"/>
              <a:ext cx="1900244" cy="15205129"/>
              <a:chOff x="0" y="0"/>
              <a:chExt cx="356429" cy="2852028"/>
            </a:xfrm>
          </p:grpSpPr>
          <p:sp>
            <p:nvSpPr>
              <p:cNvPr id="5" name="Freeform 5">
                <a:extLst>
                  <a:ext uri="{FF2B5EF4-FFF2-40B4-BE49-F238E27FC236}">
                    <a16:creationId xmlns:a16="http://schemas.microsoft.com/office/drawing/2014/main" id="{C50C9BA7-54DC-9BC8-E889-AB7528116C55}"/>
                  </a:ext>
                </a:extLst>
              </p:cNvPr>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1AB5DB"/>
              </a:solidFill>
            </p:spPr>
          </p:sp>
          <p:sp>
            <p:nvSpPr>
              <p:cNvPr id="6" name="TextBox 6">
                <a:extLst>
                  <a:ext uri="{FF2B5EF4-FFF2-40B4-BE49-F238E27FC236}">
                    <a16:creationId xmlns:a16="http://schemas.microsoft.com/office/drawing/2014/main" id="{536DD3DB-41A8-8E37-47C8-533F7175BC42}"/>
                  </a:ext>
                </a:extLst>
              </p:cNvPr>
              <p:cNvSpPr txBox="1"/>
              <p:nvPr/>
            </p:nvSpPr>
            <p:spPr>
              <a:xfrm>
                <a:off x="0" y="-57150"/>
                <a:ext cx="356429" cy="2909178"/>
              </a:xfrm>
              <a:prstGeom prst="rect">
                <a:avLst/>
              </a:prstGeom>
            </p:spPr>
            <p:txBody>
              <a:bodyPr lIns="53498" tIns="53498" rIns="53498" bIns="53498" rtlCol="0" anchor="ctr"/>
              <a:lstStyle/>
              <a:p>
                <a:pPr algn="ctr">
                  <a:lnSpc>
                    <a:spcPts val="2801"/>
                  </a:lnSpc>
                </a:pPr>
                <a:endParaRPr/>
              </a:p>
            </p:txBody>
          </p:sp>
        </p:grpSp>
        <p:grpSp>
          <p:nvGrpSpPr>
            <p:cNvPr id="7" name="Group 7">
              <a:extLst>
                <a:ext uri="{FF2B5EF4-FFF2-40B4-BE49-F238E27FC236}">
                  <a16:creationId xmlns:a16="http://schemas.microsoft.com/office/drawing/2014/main" id="{F3E6C6F5-6B92-9ED0-705C-42E820565221}"/>
                </a:ext>
              </a:extLst>
            </p:cNvPr>
            <p:cNvGrpSpPr/>
            <p:nvPr/>
          </p:nvGrpSpPr>
          <p:grpSpPr>
            <a:xfrm>
              <a:off x="24881585" y="394920"/>
              <a:ext cx="1900244" cy="15205129"/>
              <a:chOff x="0" y="0"/>
              <a:chExt cx="356429" cy="2852028"/>
            </a:xfrm>
          </p:grpSpPr>
          <p:sp>
            <p:nvSpPr>
              <p:cNvPr id="8" name="Freeform 8">
                <a:extLst>
                  <a:ext uri="{FF2B5EF4-FFF2-40B4-BE49-F238E27FC236}">
                    <a16:creationId xmlns:a16="http://schemas.microsoft.com/office/drawing/2014/main" id="{6F8B6DC9-7FF3-9B9F-88E1-4B0E74CC3436}"/>
                  </a:ext>
                </a:extLst>
              </p:cNvPr>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1AB5DB"/>
              </a:solidFill>
            </p:spPr>
          </p:sp>
          <p:sp>
            <p:nvSpPr>
              <p:cNvPr id="9" name="TextBox 9">
                <a:extLst>
                  <a:ext uri="{FF2B5EF4-FFF2-40B4-BE49-F238E27FC236}">
                    <a16:creationId xmlns:a16="http://schemas.microsoft.com/office/drawing/2014/main" id="{0D523048-E279-CB73-09B9-7E544B91FD3C}"/>
                  </a:ext>
                </a:extLst>
              </p:cNvPr>
              <p:cNvSpPr txBox="1"/>
              <p:nvPr/>
            </p:nvSpPr>
            <p:spPr>
              <a:xfrm>
                <a:off x="0" y="-57150"/>
                <a:ext cx="356429" cy="2909178"/>
              </a:xfrm>
              <a:prstGeom prst="rect">
                <a:avLst/>
              </a:prstGeom>
            </p:spPr>
            <p:txBody>
              <a:bodyPr lIns="53498" tIns="53498" rIns="53498" bIns="53498" rtlCol="0" anchor="ctr"/>
              <a:lstStyle/>
              <a:p>
                <a:pPr algn="ctr">
                  <a:lnSpc>
                    <a:spcPts val="2801"/>
                  </a:lnSpc>
                </a:pPr>
                <a:endParaRPr/>
              </a:p>
            </p:txBody>
          </p:sp>
        </p:grpSp>
        <p:grpSp>
          <p:nvGrpSpPr>
            <p:cNvPr id="10" name="Group 10">
              <a:extLst>
                <a:ext uri="{FF2B5EF4-FFF2-40B4-BE49-F238E27FC236}">
                  <a16:creationId xmlns:a16="http://schemas.microsoft.com/office/drawing/2014/main" id="{3D64CC3C-D5D1-AA13-4389-FCB99DE00AB5}"/>
                </a:ext>
              </a:extLst>
            </p:cNvPr>
            <p:cNvGrpSpPr/>
            <p:nvPr/>
          </p:nvGrpSpPr>
          <p:grpSpPr>
            <a:xfrm rot="5400000">
              <a:off x="12801106" y="-11850985"/>
              <a:ext cx="1900244" cy="25602213"/>
              <a:chOff x="0" y="0"/>
              <a:chExt cx="356429" cy="4802210"/>
            </a:xfrm>
          </p:grpSpPr>
          <p:sp>
            <p:nvSpPr>
              <p:cNvPr id="11" name="Freeform 11">
                <a:extLst>
                  <a:ext uri="{FF2B5EF4-FFF2-40B4-BE49-F238E27FC236}">
                    <a16:creationId xmlns:a16="http://schemas.microsoft.com/office/drawing/2014/main" id="{BB4B3048-0049-2CFB-A3E8-DD8CC3DF3064}"/>
                  </a:ext>
                </a:extLst>
              </p:cNvPr>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1AB5DB"/>
              </a:solidFill>
            </p:spPr>
          </p:sp>
          <p:sp>
            <p:nvSpPr>
              <p:cNvPr id="12" name="TextBox 12">
                <a:extLst>
                  <a:ext uri="{FF2B5EF4-FFF2-40B4-BE49-F238E27FC236}">
                    <a16:creationId xmlns:a16="http://schemas.microsoft.com/office/drawing/2014/main" id="{0F4CE36B-2CD1-D858-58EB-E27E6D728F65}"/>
                  </a:ext>
                </a:extLst>
              </p:cNvPr>
              <p:cNvSpPr txBox="1"/>
              <p:nvPr/>
            </p:nvSpPr>
            <p:spPr>
              <a:xfrm>
                <a:off x="0" y="-57150"/>
                <a:ext cx="356429" cy="4859360"/>
              </a:xfrm>
              <a:prstGeom prst="rect">
                <a:avLst/>
              </a:prstGeom>
            </p:spPr>
            <p:txBody>
              <a:bodyPr lIns="53498" tIns="53498" rIns="53498" bIns="53498" rtlCol="0" anchor="ctr"/>
              <a:lstStyle/>
              <a:p>
                <a:pPr algn="ctr">
                  <a:lnSpc>
                    <a:spcPts val="2801"/>
                  </a:lnSpc>
                </a:pPr>
                <a:endParaRPr/>
              </a:p>
            </p:txBody>
          </p:sp>
        </p:grpSp>
        <p:grpSp>
          <p:nvGrpSpPr>
            <p:cNvPr id="13" name="Group 13">
              <a:extLst>
                <a:ext uri="{FF2B5EF4-FFF2-40B4-BE49-F238E27FC236}">
                  <a16:creationId xmlns:a16="http://schemas.microsoft.com/office/drawing/2014/main" id="{68E1BCBA-03D3-E750-5A29-B4F4F95734C3}"/>
                </a:ext>
              </a:extLst>
            </p:cNvPr>
            <p:cNvGrpSpPr/>
            <p:nvPr/>
          </p:nvGrpSpPr>
          <p:grpSpPr>
            <a:xfrm rot="5400000">
              <a:off x="12656286" y="2257740"/>
              <a:ext cx="1900244" cy="25602213"/>
              <a:chOff x="0" y="0"/>
              <a:chExt cx="356429" cy="4802210"/>
            </a:xfrm>
          </p:grpSpPr>
          <p:sp>
            <p:nvSpPr>
              <p:cNvPr id="14" name="Freeform 14">
                <a:extLst>
                  <a:ext uri="{FF2B5EF4-FFF2-40B4-BE49-F238E27FC236}">
                    <a16:creationId xmlns:a16="http://schemas.microsoft.com/office/drawing/2014/main" id="{69E405D8-CA1C-CAD8-407C-C25664232DE0}"/>
                  </a:ext>
                </a:extLst>
              </p:cNvPr>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1AB5DB"/>
              </a:solidFill>
            </p:spPr>
          </p:sp>
          <p:sp>
            <p:nvSpPr>
              <p:cNvPr id="15" name="TextBox 15">
                <a:extLst>
                  <a:ext uri="{FF2B5EF4-FFF2-40B4-BE49-F238E27FC236}">
                    <a16:creationId xmlns:a16="http://schemas.microsoft.com/office/drawing/2014/main" id="{C47AC39B-D4A7-5386-0621-6FD4E705F238}"/>
                  </a:ext>
                </a:extLst>
              </p:cNvPr>
              <p:cNvSpPr txBox="1"/>
              <p:nvPr/>
            </p:nvSpPr>
            <p:spPr>
              <a:xfrm>
                <a:off x="0" y="-57150"/>
                <a:ext cx="356429" cy="4859360"/>
              </a:xfrm>
              <a:prstGeom prst="rect">
                <a:avLst/>
              </a:prstGeom>
            </p:spPr>
            <p:txBody>
              <a:bodyPr lIns="53498" tIns="53498" rIns="53498" bIns="53498" rtlCol="0" anchor="ctr"/>
              <a:lstStyle/>
              <a:p>
                <a:pPr algn="ctr">
                  <a:lnSpc>
                    <a:spcPts val="2801"/>
                  </a:lnSpc>
                </a:pPr>
                <a:endParaRPr/>
              </a:p>
            </p:txBody>
          </p:sp>
        </p:grpSp>
      </p:grpSp>
      <p:sp>
        <p:nvSpPr>
          <p:cNvPr id="16" name="TextBox 16">
            <a:extLst>
              <a:ext uri="{FF2B5EF4-FFF2-40B4-BE49-F238E27FC236}">
                <a16:creationId xmlns:a16="http://schemas.microsoft.com/office/drawing/2014/main" id="{4A0B76EE-4427-BC33-593D-C5EDE3891AC9}"/>
              </a:ext>
            </a:extLst>
          </p:cNvPr>
          <p:cNvSpPr txBox="1"/>
          <p:nvPr/>
        </p:nvSpPr>
        <p:spPr>
          <a:xfrm>
            <a:off x="2842007" y="566718"/>
            <a:ext cx="12559403" cy="1414653"/>
          </a:xfrm>
          <a:prstGeom prst="rect">
            <a:avLst/>
          </a:prstGeom>
        </p:spPr>
        <p:txBody>
          <a:bodyPr lIns="0" tIns="0" rIns="0" bIns="0" rtlCol="0" anchor="t">
            <a:spAutoFit/>
          </a:bodyPr>
          <a:lstStyle/>
          <a:p>
            <a:pPr algn="ctr">
              <a:lnSpc>
                <a:spcPts val="10791"/>
              </a:lnSpc>
            </a:pPr>
            <a:r>
              <a:rPr lang="en-US" sz="9900" spc="613" dirty="0">
                <a:solidFill>
                  <a:srgbClr val="00AD9C"/>
                </a:solidFill>
                <a:latin typeface="Marykate"/>
                <a:ea typeface="Marykate"/>
                <a:cs typeface="Marykate"/>
                <a:sym typeface="Marykate"/>
              </a:rPr>
              <a:t>Quiz time  </a:t>
            </a:r>
          </a:p>
        </p:txBody>
      </p:sp>
      <p:sp>
        <p:nvSpPr>
          <p:cNvPr id="17" name="TextBox 17">
            <a:extLst>
              <a:ext uri="{FF2B5EF4-FFF2-40B4-BE49-F238E27FC236}">
                <a16:creationId xmlns:a16="http://schemas.microsoft.com/office/drawing/2014/main" id="{D86AC06B-FB4F-404F-CAB6-E9EF08048605}"/>
              </a:ext>
            </a:extLst>
          </p:cNvPr>
          <p:cNvSpPr txBox="1"/>
          <p:nvPr/>
        </p:nvSpPr>
        <p:spPr>
          <a:xfrm>
            <a:off x="1564511" y="1835097"/>
            <a:ext cx="6675590" cy="6894195"/>
          </a:xfrm>
          <a:prstGeom prst="rect">
            <a:avLst/>
          </a:prstGeom>
        </p:spPr>
        <p:txBody>
          <a:bodyPr wrap="square" lIns="0" tIns="0" rIns="0" bIns="0" rtlCol="0" anchor="t">
            <a:spAutoFit/>
          </a:bodyPr>
          <a:lstStyle/>
          <a:p>
            <a:r>
              <a:rPr lang="en-PH" sz="2800" b="1" dirty="0"/>
              <a:t>6.</a:t>
            </a:r>
            <a:r>
              <a:rPr lang="en-PH" sz="2800" dirty="0"/>
              <a:t> Which has </a:t>
            </a:r>
            <a:r>
              <a:rPr lang="en-PH" sz="2800" b="1" dirty="0"/>
              <a:t>hydrogen bonding</a:t>
            </a:r>
            <a:r>
              <a:rPr lang="en-PH" sz="2800" dirty="0"/>
              <a:t>?</a:t>
            </a:r>
            <a:br>
              <a:rPr lang="en-PH" sz="2800" dirty="0"/>
            </a:br>
            <a:r>
              <a:rPr lang="en-PH" sz="2800" dirty="0"/>
              <a:t>a) H₂</a:t>
            </a:r>
            <a:br>
              <a:rPr lang="en-PH" sz="2800" dirty="0"/>
            </a:br>
            <a:r>
              <a:rPr lang="en-PH" sz="2800" dirty="0"/>
              <a:t>b) CH₄</a:t>
            </a:r>
            <a:br>
              <a:rPr lang="en-PH" sz="2800" dirty="0"/>
            </a:br>
            <a:r>
              <a:rPr lang="en-PH" sz="2800" dirty="0"/>
              <a:t>c) H₂O</a:t>
            </a:r>
            <a:br>
              <a:rPr lang="en-PH" sz="2800" dirty="0"/>
            </a:br>
            <a:r>
              <a:rPr lang="en-PH" sz="2800" dirty="0"/>
              <a:t>d) Cl₂</a:t>
            </a:r>
          </a:p>
          <a:p>
            <a:r>
              <a:rPr lang="en-PH" sz="2800" b="1" dirty="0"/>
              <a:t>7.</a:t>
            </a:r>
            <a:r>
              <a:rPr lang="en-PH" sz="2800" dirty="0"/>
              <a:t> A polar molecule with strong forces will:</a:t>
            </a:r>
            <a:br>
              <a:rPr lang="en-PH" sz="2800" dirty="0"/>
            </a:br>
            <a:r>
              <a:rPr lang="en-PH" sz="2800" dirty="0"/>
              <a:t>a) Evaporate fast</a:t>
            </a:r>
            <a:br>
              <a:rPr lang="en-PH" sz="2800" dirty="0"/>
            </a:br>
            <a:r>
              <a:rPr lang="en-PH" sz="2800" dirty="0"/>
              <a:t>b) Have high boiling point</a:t>
            </a:r>
            <a:br>
              <a:rPr lang="en-PH" sz="2800" dirty="0"/>
            </a:br>
            <a:r>
              <a:rPr lang="en-PH" sz="2800" dirty="0"/>
              <a:t>c) Not dissolve in water</a:t>
            </a:r>
            <a:br>
              <a:rPr lang="en-PH" sz="2800" dirty="0"/>
            </a:br>
            <a:r>
              <a:rPr lang="en-PH" sz="2800" dirty="0"/>
              <a:t>d) Flow easily</a:t>
            </a:r>
          </a:p>
          <a:p>
            <a:r>
              <a:rPr lang="en-PH" sz="2800" b="1" dirty="0"/>
              <a:t>8.</a:t>
            </a:r>
            <a:r>
              <a:rPr lang="en-PH" sz="2800" dirty="0"/>
              <a:t> Ion-dipole forces happen when:</a:t>
            </a:r>
            <a:br>
              <a:rPr lang="en-PH" sz="2800" dirty="0"/>
            </a:br>
            <a:r>
              <a:rPr lang="en-PH" sz="2800" dirty="0"/>
              <a:t>a) Salt dissolves in water</a:t>
            </a:r>
            <a:br>
              <a:rPr lang="en-PH" sz="2800" dirty="0"/>
            </a:br>
            <a:r>
              <a:rPr lang="en-PH" sz="2800" dirty="0"/>
              <a:t>b) Gas is cooled</a:t>
            </a:r>
            <a:br>
              <a:rPr lang="en-PH" sz="2800" dirty="0"/>
            </a:br>
            <a:r>
              <a:rPr lang="en-PH" sz="2800" dirty="0"/>
              <a:t>c) Methane is liquid</a:t>
            </a:r>
            <a:br>
              <a:rPr lang="en-PH" sz="2800" dirty="0"/>
            </a:br>
            <a:r>
              <a:rPr lang="en-PH" sz="2800" dirty="0"/>
              <a:t>d) Metal melts</a:t>
            </a:r>
          </a:p>
          <a:p>
            <a:endParaRPr lang="en-US" sz="2800" dirty="0">
              <a:solidFill>
                <a:srgbClr val="003933"/>
              </a:solidFill>
              <a:latin typeface="Dosis Semi-Bold"/>
              <a:ea typeface="Dosis Semi-Bold"/>
              <a:cs typeface="Dosis Semi-Bold"/>
              <a:sym typeface="Dosis Semi-Bold"/>
            </a:endParaRPr>
          </a:p>
        </p:txBody>
      </p:sp>
      <p:sp>
        <p:nvSpPr>
          <p:cNvPr id="20" name="TextBox 17">
            <a:extLst>
              <a:ext uri="{FF2B5EF4-FFF2-40B4-BE49-F238E27FC236}">
                <a16:creationId xmlns:a16="http://schemas.microsoft.com/office/drawing/2014/main" id="{11A7DBE9-DEEB-F59F-727C-0FEDB8BC732A}"/>
              </a:ext>
            </a:extLst>
          </p:cNvPr>
          <p:cNvSpPr txBox="1"/>
          <p:nvPr/>
        </p:nvSpPr>
        <p:spPr>
          <a:xfrm>
            <a:off x="10005585" y="1835097"/>
            <a:ext cx="7314167" cy="5391861"/>
          </a:xfrm>
          <a:prstGeom prst="rect">
            <a:avLst/>
          </a:prstGeom>
        </p:spPr>
        <p:txBody>
          <a:bodyPr wrap="square" lIns="0" tIns="0" rIns="0" bIns="0" rtlCol="0" anchor="t">
            <a:spAutoFit/>
          </a:bodyPr>
          <a:lstStyle/>
          <a:p>
            <a:r>
              <a:rPr lang="en-PH" sz="3200" b="1" dirty="0"/>
              <a:t>9.</a:t>
            </a:r>
            <a:r>
              <a:rPr lang="en-PH" sz="3200" dirty="0"/>
              <a:t> London forces get stronger if:</a:t>
            </a:r>
            <a:br>
              <a:rPr lang="en-PH" sz="3200" dirty="0"/>
            </a:br>
            <a:r>
              <a:rPr lang="en-PH" sz="3200" dirty="0"/>
              <a:t>a) Molecule is bigger</a:t>
            </a:r>
            <a:br>
              <a:rPr lang="en-PH" sz="3200" dirty="0"/>
            </a:br>
            <a:r>
              <a:rPr lang="en-PH" sz="3200" dirty="0"/>
              <a:t>b) Molecule is smaller</a:t>
            </a:r>
            <a:br>
              <a:rPr lang="en-PH" sz="3200" dirty="0"/>
            </a:br>
            <a:r>
              <a:rPr lang="en-PH" sz="3200" dirty="0"/>
              <a:t>c) Molecule is polar</a:t>
            </a:r>
            <a:br>
              <a:rPr lang="en-PH" sz="3200" dirty="0"/>
            </a:br>
            <a:r>
              <a:rPr lang="en-PH" sz="3200" dirty="0"/>
              <a:t>d) Molecule has H-bond</a:t>
            </a:r>
          </a:p>
          <a:p>
            <a:r>
              <a:rPr lang="en-PH" sz="3200" b="1" dirty="0"/>
              <a:t>10.</a:t>
            </a:r>
            <a:r>
              <a:rPr lang="en-PH" sz="3200" dirty="0"/>
              <a:t> Which has the </a:t>
            </a:r>
            <a:r>
              <a:rPr lang="en-PH" sz="3200" b="1" dirty="0"/>
              <a:t>highest boiling point</a:t>
            </a:r>
            <a:r>
              <a:rPr lang="en-PH" sz="3200" dirty="0"/>
              <a:t>?</a:t>
            </a:r>
            <a:br>
              <a:rPr lang="en-PH" sz="3200" dirty="0"/>
            </a:br>
            <a:r>
              <a:rPr lang="en-PH" sz="3200" dirty="0"/>
              <a:t>a) CH₄</a:t>
            </a:r>
            <a:br>
              <a:rPr lang="en-PH" sz="3200" dirty="0"/>
            </a:br>
            <a:r>
              <a:rPr lang="en-PH" sz="3200" dirty="0"/>
              <a:t>b) NH₃</a:t>
            </a:r>
            <a:br>
              <a:rPr lang="en-PH" sz="3200" dirty="0"/>
            </a:br>
            <a:r>
              <a:rPr lang="en-PH" sz="3200" dirty="0"/>
              <a:t>c) H₂S</a:t>
            </a:r>
            <a:br>
              <a:rPr lang="en-PH" sz="3200" dirty="0"/>
            </a:br>
            <a:r>
              <a:rPr lang="en-PH" sz="3200" dirty="0"/>
              <a:t>d) HCl</a:t>
            </a:r>
          </a:p>
          <a:p>
            <a:pPr algn="just">
              <a:lnSpc>
                <a:spcPts val="3893"/>
              </a:lnSpc>
            </a:pPr>
            <a:endParaRPr lang="en-US" sz="3200" dirty="0">
              <a:solidFill>
                <a:srgbClr val="003933"/>
              </a:solidFill>
              <a:latin typeface="Dosis Semi-Bold"/>
              <a:ea typeface="Dosis Semi-Bold"/>
              <a:cs typeface="Dosis Semi-Bold"/>
              <a:sym typeface="Dosis Semi-Bold"/>
            </a:endParaRPr>
          </a:p>
        </p:txBody>
      </p:sp>
    </p:spTree>
    <p:extLst>
      <p:ext uri="{BB962C8B-B14F-4D97-AF65-F5344CB8AC3E}">
        <p14:creationId xmlns:p14="http://schemas.microsoft.com/office/powerpoint/2010/main" val="2936622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r="-9222"/>
            </a:stretch>
          </a:blipFill>
        </p:spPr>
      </p:sp>
      <p:grpSp>
        <p:nvGrpSpPr>
          <p:cNvPr id="3" name="Group 3"/>
          <p:cNvGrpSpPr/>
          <p:nvPr/>
        </p:nvGrpSpPr>
        <p:grpSpPr>
          <a:xfrm>
            <a:off x="-921477" y="-859863"/>
            <a:ext cx="20086371" cy="12006726"/>
            <a:chOff x="0" y="0"/>
            <a:chExt cx="26781829" cy="16008969"/>
          </a:xfrm>
        </p:grpSpPr>
        <p:grpSp>
          <p:nvGrpSpPr>
            <p:cNvPr id="4" name="Group 4"/>
            <p:cNvGrpSpPr/>
            <p:nvPr/>
          </p:nvGrpSpPr>
          <p:grpSpPr>
            <a:xfrm>
              <a:off x="0" y="394920"/>
              <a:ext cx="1900244" cy="15205129"/>
              <a:chOff x="0" y="0"/>
              <a:chExt cx="356429" cy="2852028"/>
            </a:xfrm>
          </p:grpSpPr>
          <p:sp>
            <p:nvSpPr>
              <p:cNvPr id="5" name="Freeform 5"/>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1AB5DB"/>
              </a:solidFill>
            </p:spPr>
          </p:sp>
          <p:sp>
            <p:nvSpPr>
              <p:cNvPr id="6" name="TextBox 6"/>
              <p:cNvSpPr txBox="1"/>
              <p:nvPr/>
            </p:nvSpPr>
            <p:spPr>
              <a:xfrm>
                <a:off x="0" y="-57150"/>
                <a:ext cx="356429" cy="2909178"/>
              </a:xfrm>
              <a:prstGeom prst="rect">
                <a:avLst/>
              </a:prstGeom>
            </p:spPr>
            <p:txBody>
              <a:bodyPr lIns="53498" tIns="53498" rIns="53498" bIns="53498" rtlCol="0" anchor="ctr"/>
              <a:lstStyle/>
              <a:p>
                <a:pPr algn="ctr">
                  <a:lnSpc>
                    <a:spcPts val="2801"/>
                  </a:lnSpc>
                </a:pPr>
                <a:endParaRPr/>
              </a:p>
            </p:txBody>
          </p:sp>
        </p:grpSp>
        <p:grpSp>
          <p:nvGrpSpPr>
            <p:cNvPr id="7" name="Group 7"/>
            <p:cNvGrpSpPr/>
            <p:nvPr/>
          </p:nvGrpSpPr>
          <p:grpSpPr>
            <a:xfrm>
              <a:off x="24881585" y="394920"/>
              <a:ext cx="1900244" cy="15205129"/>
              <a:chOff x="0" y="0"/>
              <a:chExt cx="356429" cy="2852028"/>
            </a:xfrm>
          </p:grpSpPr>
          <p:sp>
            <p:nvSpPr>
              <p:cNvPr id="8" name="Freeform 8"/>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1AB5DB"/>
              </a:solidFill>
            </p:spPr>
          </p:sp>
          <p:sp>
            <p:nvSpPr>
              <p:cNvPr id="9" name="TextBox 9"/>
              <p:cNvSpPr txBox="1"/>
              <p:nvPr/>
            </p:nvSpPr>
            <p:spPr>
              <a:xfrm>
                <a:off x="0" y="-57150"/>
                <a:ext cx="356429" cy="2909178"/>
              </a:xfrm>
              <a:prstGeom prst="rect">
                <a:avLst/>
              </a:prstGeom>
            </p:spPr>
            <p:txBody>
              <a:bodyPr lIns="53498" tIns="53498" rIns="53498" bIns="53498" rtlCol="0" anchor="ctr"/>
              <a:lstStyle/>
              <a:p>
                <a:pPr algn="ctr">
                  <a:lnSpc>
                    <a:spcPts val="2801"/>
                  </a:lnSpc>
                </a:pPr>
                <a:endParaRPr/>
              </a:p>
            </p:txBody>
          </p:sp>
        </p:grpSp>
        <p:grpSp>
          <p:nvGrpSpPr>
            <p:cNvPr id="10" name="Group 10"/>
            <p:cNvGrpSpPr/>
            <p:nvPr/>
          </p:nvGrpSpPr>
          <p:grpSpPr>
            <a:xfrm rot="5400000">
              <a:off x="12801106" y="-11850985"/>
              <a:ext cx="1900244" cy="25602213"/>
              <a:chOff x="0" y="0"/>
              <a:chExt cx="356429" cy="4802210"/>
            </a:xfrm>
          </p:grpSpPr>
          <p:sp>
            <p:nvSpPr>
              <p:cNvPr id="11" name="Freeform 11"/>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1AB5DB"/>
              </a:solidFill>
            </p:spPr>
          </p:sp>
          <p:sp>
            <p:nvSpPr>
              <p:cNvPr id="12" name="TextBox 12"/>
              <p:cNvSpPr txBox="1"/>
              <p:nvPr/>
            </p:nvSpPr>
            <p:spPr>
              <a:xfrm>
                <a:off x="0" y="-57150"/>
                <a:ext cx="356429" cy="4859360"/>
              </a:xfrm>
              <a:prstGeom prst="rect">
                <a:avLst/>
              </a:prstGeom>
            </p:spPr>
            <p:txBody>
              <a:bodyPr lIns="53498" tIns="53498" rIns="53498" bIns="53498" rtlCol="0" anchor="ctr"/>
              <a:lstStyle/>
              <a:p>
                <a:pPr algn="ctr">
                  <a:lnSpc>
                    <a:spcPts val="2801"/>
                  </a:lnSpc>
                </a:pPr>
                <a:endParaRPr/>
              </a:p>
            </p:txBody>
          </p:sp>
        </p:grpSp>
        <p:grpSp>
          <p:nvGrpSpPr>
            <p:cNvPr id="13" name="Group 13"/>
            <p:cNvGrpSpPr/>
            <p:nvPr/>
          </p:nvGrpSpPr>
          <p:grpSpPr>
            <a:xfrm rot="5400000">
              <a:off x="12656286" y="2257740"/>
              <a:ext cx="1900244" cy="25602213"/>
              <a:chOff x="0" y="0"/>
              <a:chExt cx="356429" cy="4802210"/>
            </a:xfrm>
          </p:grpSpPr>
          <p:sp>
            <p:nvSpPr>
              <p:cNvPr id="14" name="Freeform 14"/>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1AB5DB"/>
              </a:solidFill>
            </p:spPr>
          </p:sp>
          <p:sp>
            <p:nvSpPr>
              <p:cNvPr id="15" name="TextBox 15"/>
              <p:cNvSpPr txBox="1"/>
              <p:nvPr/>
            </p:nvSpPr>
            <p:spPr>
              <a:xfrm>
                <a:off x="0" y="-57150"/>
                <a:ext cx="356429" cy="4859360"/>
              </a:xfrm>
              <a:prstGeom prst="rect">
                <a:avLst/>
              </a:prstGeom>
            </p:spPr>
            <p:txBody>
              <a:bodyPr lIns="53498" tIns="53498" rIns="53498" bIns="53498" rtlCol="0" anchor="ctr"/>
              <a:lstStyle/>
              <a:p>
                <a:pPr algn="ctr">
                  <a:lnSpc>
                    <a:spcPts val="2801"/>
                  </a:lnSpc>
                </a:pPr>
                <a:endParaRPr/>
              </a:p>
            </p:txBody>
          </p:sp>
        </p:grpSp>
      </p:grpSp>
      <p:sp>
        <p:nvSpPr>
          <p:cNvPr id="16" name="Freeform 16"/>
          <p:cNvSpPr/>
          <p:nvPr/>
        </p:nvSpPr>
        <p:spPr>
          <a:xfrm>
            <a:off x="1774901" y="3022810"/>
            <a:ext cx="1999566" cy="6529196"/>
          </a:xfrm>
          <a:custGeom>
            <a:avLst/>
            <a:gdLst/>
            <a:ahLst/>
            <a:cxnLst/>
            <a:rect l="l" t="t" r="r" b="b"/>
            <a:pathLst>
              <a:path w="1999566" h="6529196">
                <a:moveTo>
                  <a:pt x="0" y="0"/>
                </a:moveTo>
                <a:lnTo>
                  <a:pt x="1999566" y="0"/>
                </a:lnTo>
                <a:lnTo>
                  <a:pt x="1999566" y="6529196"/>
                </a:lnTo>
                <a:lnTo>
                  <a:pt x="0" y="6529196"/>
                </a:lnTo>
                <a:lnTo>
                  <a:pt x="0" y="0"/>
                </a:lnTo>
                <a:close/>
              </a:path>
            </a:pathLst>
          </a:custGeom>
          <a:blipFill>
            <a:blip r:embed="rId3"/>
            <a:stretch>
              <a:fillRect/>
            </a:stretch>
          </a:blipFill>
        </p:spPr>
      </p:sp>
      <p:sp>
        <p:nvSpPr>
          <p:cNvPr id="17" name="Freeform 17"/>
          <p:cNvSpPr/>
          <p:nvPr/>
        </p:nvSpPr>
        <p:spPr>
          <a:xfrm>
            <a:off x="4407618" y="1865379"/>
            <a:ext cx="10049957" cy="6556243"/>
          </a:xfrm>
          <a:custGeom>
            <a:avLst/>
            <a:gdLst/>
            <a:ahLst/>
            <a:cxnLst/>
            <a:rect l="l" t="t" r="r" b="b"/>
            <a:pathLst>
              <a:path w="10049957" h="6556243">
                <a:moveTo>
                  <a:pt x="0" y="0"/>
                </a:moveTo>
                <a:lnTo>
                  <a:pt x="10049957" y="0"/>
                </a:lnTo>
                <a:lnTo>
                  <a:pt x="10049957" y="6556242"/>
                </a:lnTo>
                <a:lnTo>
                  <a:pt x="0" y="65562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TextBox 18"/>
          <p:cNvSpPr txBox="1"/>
          <p:nvPr/>
        </p:nvSpPr>
        <p:spPr>
          <a:xfrm>
            <a:off x="5851275" y="4184633"/>
            <a:ext cx="7162644" cy="1425575"/>
          </a:xfrm>
          <a:prstGeom prst="rect">
            <a:avLst/>
          </a:prstGeom>
        </p:spPr>
        <p:txBody>
          <a:bodyPr lIns="0" tIns="0" rIns="0" bIns="0" rtlCol="0" anchor="t">
            <a:spAutoFit/>
          </a:bodyPr>
          <a:lstStyle/>
          <a:p>
            <a:pPr algn="ctr">
              <a:lnSpc>
                <a:spcPts val="10899"/>
              </a:lnSpc>
            </a:pPr>
            <a:r>
              <a:rPr lang="en-US" sz="9999" spc="619">
                <a:solidFill>
                  <a:srgbClr val="FFFFFF"/>
                </a:solidFill>
                <a:latin typeface="Marykate"/>
                <a:ea typeface="Marykate"/>
                <a:cs typeface="Marykate"/>
                <a:sym typeface="Marykate"/>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r="-9222"/>
            </a:stretch>
          </a:blipFill>
        </p:spPr>
      </p:sp>
      <p:grpSp>
        <p:nvGrpSpPr>
          <p:cNvPr id="3" name="Group 3"/>
          <p:cNvGrpSpPr/>
          <p:nvPr/>
        </p:nvGrpSpPr>
        <p:grpSpPr>
          <a:xfrm>
            <a:off x="-869488" y="-836544"/>
            <a:ext cx="20086371" cy="12006726"/>
            <a:chOff x="0" y="0"/>
            <a:chExt cx="26781829" cy="16008969"/>
          </a:xfrm>
        </p:grpSpPr>
        <p:grpSp>
          <p:nvGrpSpPr>
            <p:cNvPr id="4" name="Group 4"/>
            <p:cNvGrpSpPr/>
            <p:nvPr/>
          </p:nvGrpSpPr>
          <p:grpSpPr>
            <a:xfrm>
              <a:off x="0" y="394920"/>
              <a:ext cx="1900244" cy="15205129"/>
              <a:chOff x="0" y="0"/>
              <a:chExt cx="356429" cy="2852028"/>
            </a:xfrm>
          </p:grpSpPr>
          <p:sp>
            <p:nvSpPr>
              <p:cNvPr id="5" name="Freeform 5"/>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00AD9C"/>
              </a:solidFill>
            </p:spPr>
          </p:sp>
          <p:sp>
            <p:nvSpPr>
              <p:cNvPr id="6" name="TextBox 6"/>
              <p:cNvSpPr txBox="1"/>
              <p:nvPr/>
            </p:nvSpPr>
            <p:spPr>
              <a:xfrm>
                <a:off x="0" y="-57150"/>
                <a:ext cx="356429" cy="2909178"/>
              </a:xfrm>
              <a:prstGeom prst="rect">
                <a:avLst/>
              </a:prstGeom>
            </p:spPr>
            <p:txBody>
              <a:bodyPr lIns="53498" tIns="53498" rIns="53498" bIns="53498" rtlCol="0" anchor="ctr"/>
              <a:lstStyle/>
              <a:p>
                <a:pPr algn="ctr">
                  <a:lnSpc>
                    <a:spcPts val="2801"/>
                  </a:lnSpc>
                </a:pPr>
                <a:endParaRPr/>
              </a:p>
            </p:txBody>
          </p:sp>
        </p:grpSp>
        <p:grpSp>
          <p:nvGrpSpPr>
            <p:cNvPr id="7" name="Group 7"/>
            <p:cNvGrpSpPr/>
            <p:nvPr/>
          </p:nvGrpSpPr>
          <p:grpSpPr>
            <a:xfrm>
              <a:off x="24881585" y="394920"/>
              <a:ext cx="1900244" cy="15205129"/>
              <a:chOff x="0" y="0"/>
              <a:chExt cx="356429" cy="2852028"/>
            </a:xfrm>
          </p:grpSpPr>
          <p:sp>
            <p:nvSpPr>
              <p:cNvPr id="8" name="Freeform 8"/>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00AD9C"/>
              </a:solidFill>
            </p:spPr>
          </p:sp>
          <p:sp>
            <p:nvSpPr>
              <p:cNvPr id="9" name="TextBox 9"/>
              <p:cNvSpPr txBox="1"/>
              <p:nvPr/>
            </p:nvSpPr>
            <p:spPr>
              <a:xfrm>
                <a:off x="0" y="-57150"/>
                <a:ext cx="356429" cy="2909178"/>
              </a:xfrm>
              <a:prstGeom prst="rect">
                <a:avLst/>
              </a:prstGeom>
            </p:spPr>
            <p:txBody>
              <a:bodyPr lIns="53498" tIns="53498" rIns="53498" bIns="53498" rtlCol="0" anchor="ctr"/>
              <a:lstStyle/>
              <a:p>
                <a:pPr algn="ctr">
                  <a:lnSpc>
                    <a:spcPts val="2801"/>
                  </a:lnSpc>
                </a:pPr>
                <a:endParaRPr/>
              </a:p>
            </p:txBody>
          </p:sp>
        </p:grpSp>
        <p:grpSp>
          <p:nvGrpSpPr>
            <p:cNvPr id="10" name="Group 10"/>
            <p:cNvGrpSpPr/>
            <p:nvPr/>
          </p:nvGrpSpPr>
          <p:grpSpPr>
            <a:xfrm rot="5400000">
              <a:off x="12801106" y="-11850985"/>
              <a:ext cx="1900244" cy="25602213"/>
              <a:chOff x="0" y="0"/>
              <a:chExt cx="356429" cy="4802210"/>
            </a:xfrm>
          </p:grpSpPr>
          <p:sp>
            <p:nvSpPr>
              <p:cNvPr id="11" name="Freeform 11"/>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00AD9C"/>
              </a:solidFill>
            </p:spPr>
          </p:sp>
          <p:sp>
            <p:nvSpPr>
              <p:cNvPr id="12" name="TextBox 12"/>
              <p:cNvSpPr txBox="1"/>
              <p:nvPr/>
            </p:nvSpPr>
            <p:spPr>
              <a:xfrm>
                <a:off x="0" y="-57150"/>
                <a:ext cx="356429" cy="4859360"/>
              </a:xfrm>
              <a:prstGeom prst="rect">
                <a:avLst/>
              </a:prstGeom>
            </p:spPr>
            <p:txBody>
              <a:bodyPr lIns="53498" tIns="53498" rIns="53498" bIns="53498" rtlCol="0" anchor="ctr"/>
              <a:lstStyle/>
              <a:p>
                <a:pPr algn="ctr">
                  <a:lnSpc>
                    <a:spcPts val="2801"/>
                  </a:lnSpc>
                </a:pPr>
                <a:endParaRPr/>
              </a:p>
            </p:txBody>
          </p:sp>
        </p:grpSp>
        <p:grpSp>
          <p:nvGrpSpPr>
            <p:cNvPr id="13" name="Group 13"/>
            <p:cNvGrpSpPr/>
            <p:nvPr/>
          </p:nvGrpSpPr>
          <p:grpSpPr>
            <a:xfrm rot="5400000">
              <a:off x="12656286" y="2257740"/>
              <a:ext cx="1900244" cy="25602213"/>
              <a:chOff x="0" y="0"/>
              <a:chExt cx="356429" cy="4802210"/>
            </a:xfrm>
          </p:grpSpPr>
          <p:sp>
            <p:nvSpPr>
              <p:cNvPr id="14" name="Freeform 14"/>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00AD9C"/>
              </a:solidFill>
            </p:spPr>
          </p:sp>
          <p:sp>
            <p:nvSpPr>
              <p:cNvPr id="15" name="TextBox 15"/>
              <p:cNvSpPr txBox="1"/>
              <p:nvPr/>
            </p:nvSpPr>
            <p:spPr>
              <a:xfrm>
                <a:off x="0" y="-57150"/>
                <a:ext cx="356429" cy="4859360"/>
              </a:xfrm>
              <a:prstGeom prst="rect">
                <a:avLst/>
              </a:prstGeom>
            </p:spPr>
            <p:txBody>
              <a:bodyPr lIns="53498" tIns="53498" rIns="53498" bIns="53498" rtlCol="0" anchor="ctr"/>
              <a:lstStyle/>
              <a:p>
                <a:pPr algn="ctr">
                  <a:lnSpc>
                    <a:spcPts val="2801"/>
                  </a:lnSpc>
                </a:pPr>
                <a:endParaRPr/>
              </a:p>
            </p:txBody>
          </p:sp>
        </p:grpSp>
      </p:grpSp>
      <p:sp>
        <p:nvSpPr>
          <p:cNvPr id="16" name="TextBox 16"/>
          <p:cNvSpPr txBox="1"/>
          <p:nvPr/>
        </p:nvSpPr>
        <p:spPr>
          <a:xfrm>
            <a:off x="3774613" y="967100"/>
            <a:ext cx="10931106" cy="2425118"/>
          </a:xfrm>
          <a:prstGeom prst="rect">
            <a:avLst/>
          </a:prstGeom>
        </p:spPr>
        <p:txBody>
          <a:bodyPr lIns="0" tIns="0" rIns="0" bIns="0" rtlCol="0" anchor="t">
            <a:spAutoFit/>
          </a:bodyPr>
          <a:lstStyle/>
          <a:p>
            <a:pPr algn="ctr">
              <a:lnSpc>
                <a:spcPts val="9597"/>
              </a:lnSpc>
            </a:pPr>
            <a:r>
              <a:rPr lang="en-US" sz="8064" spc="266" dirty="0">
                <a:solidFill>
                  <a:srgbClr val="00AD9C"/>
                </a:solidFill>
                <a:latin typeface="Marykate"/>
                <a:ea typeface="Marykate"/>
                <a:cs typeface="Marykate"/>
                <a:sym typeface="Marykate"/>
              </a:rPr>
              <a:t>WHAT IS INTERMOLECULAR FORCES?</a:t>
            </a:r>
          </a:p>
        </p:txBody>
      </p:sp>
      <p:sp>
        <p:nvSpPr>
          <p:cNvPr id="17" name="TextBox 17"/>
          <p:cNvSpPr txBox="1"/>
          <p:nvPr/>
        </p:nvSpPr>
        <p:spPr>
          <a:xfrm>
            <a:off x="3459564" y="3226458"/>
            <a:ext cx="12334952" cy="4873129"/>
          </a:xfrm>
          <a:prstGeom prst="rect">
            <a:avLst/>
          </a:prstGeom>
        </p:spPr>
        <p:txBody>
          <a:bodyPr lIns="0" tIns="0" rIns="0" bIns="0" rtlCol="0" anchor="t">
            <a:spAutoFit/>
          </a:bodyPr>
          <a:lstStyle/>
          <a:p>
            <a:pPr algn="just">
              <a:lnSpc>
                <a:spcPts val="3803"/>
              </a:lnSpc>
            </a:pPr>
            <a:endParaRPr dirty="0">
              <a:latin typeface="Tahoma" panose="020B0604030504040204" pitchFamily="34" charset="0"/>
              <a:ea typeface="Tahoma" panose="020B0604030504040204" pitchFamily="34" charset="0"/>
              <a:cs typeface="Tahoma" panose="020B0604030504040204" pitchFamily="34" charset="0"/>
            </a:endParaRPr>
          </a:p>
          <a:p>
            <a:pPr algn="just">
              <a:lnSpc>
                <a:spcPts val="3803"/>
              </a:lnSpc>
            </a:pPr>
            <a:r>
              <a:rPr lang="en-US" sz="3196" b="1" dirty="0">
                <a:solidFill>
                  <a:srgbClr val="003933"/>
                </a:solidFill>
                <a:latin typeface="Tahoma" panose="020B0604030504040204" pitchFamily="34" charset="0"/>
                <a:ea typeface="Tahoma" panose="020B0604030504040204" pitchFamily="34" charset="0"/>
                <a:cs typeface="Tahoma" panose="020B0604030504040204" pitchFamily="34" charset="0"/>
                <a:sym typeface="Dosis Semi-Bold"/>
              </a:rPr>
              <a:t>Intermolecular forces are attractive forces between molecules.</a:t>
            </a:r>
          </a:p>
          <a:p>
            <a:pPr algn="l">
              <a:lnSpc>
                <a:spcPts val="3803"/>
              </a:lnSpc>
            </a:pPr>
            <a:r>
              <a:rPr lang="en-US" sz="3196" b="1" dirty="0">
                <a:solidFill>
                  <a:srgbClr val="003933"/>
                </a:solidFill>
                <a:latin typeface="Tahoma" panose="020B0604030504040204" pitchFamily="34" charset="0"/>
                <a:ea typeface="Tahoma" panose="020B0604030504040204" pitchFamily="34" charset="0"/>
                <a:cs typeface="Tahoma" panose="020B0604030504040204" pitchFamily="34" charset="0"/>
                <a:sym typeface="Dosis Semi-Bold"/>
              </a:rPr>
              <a:t> They are weaker than chemical bonds, but they help determine a substance’s boiling point, melting point, shape, and physical state (solid, liquid, or gas).</a:t>
            </a:r>
          </a:p>
          <a:p>
            <a:pPr algn="l">
              <a:lnSpc>
                <a:spcPts val="3803"/>
              </a:lnSpc>
            </a:pPr>
            <a:endParaRPr lang="en-US" sz="3196" b="1" dirty="0">
              <a:solidFill>
                <a:srgbClr val="003933"/>
              </a:solidFill>
              <a:latin typeface="Tahoma" panose="020B0604030504040204" pitchFamily="34" charset="0"/>
              <a:ea typeface="Tahoma" panose="020B0604030504040204" pitchFamily="34" charset="0"/>
              <a:cs typeface="Tahoma" panose="020B0604030504040204" pitchFamily="34" charset="0"/>
              <a:sym typeface="Dosis Semi-Bold"/>
            </a:endParaRPr>
          </a:p>
          <a:p>
            <a:pPr algn="just">
              <a:lnSpc>
                <a:spcPts val="3803"/>
              </a:lnSpc>
            </a:pPr>
            <a:r>
              <a:rPr lang="en-US" sz="3196" b="1" dirty="0">
                <a:solidFill>
                  <a:srgbClr val="003933"/>
                </a:solidFill>
                <a:latin typeface="Tahoma" panose="020B0604030504040204" pitchFamily="34" charset="0"/>
                <a:ea typeface="Tahoma" panose="020B0604030504040204" pitchFamily="34" charset="0"/>
                <a:cs typeface="Tahoma" panose="020B0604030504040204" pitchFamily="34" charset="0"/>
                <a:sym typeface="Dosis Semi-Bold"/>
              </a:rPr>
              <a:t>In simple terms: intermolecular forces are the forces that hold molecules together and affect how they behave.</a:t>
            </a:r>
          </a:p>
          <a:p>
            <a:pPr algn="just">
              <a:lnSpc>
                <a:spcPts val="3803"/>
              </a:lnSpc>
            </a:pPr>
            <a:endParaRPr lang="en-US" sz="3196" b="1" dirty="0">
              <a:solidFill>
                <a:srgbClr val="003933"/>
              </a:solidFill>
              <a:latin typeface="Tahoma" panose="020B0604030504040204" pitchFamily="34" charset="0"/>
              <a:ea typeface="Tahoma" panose="020B0604030504040204" pitchFamily="34" charset="0"/>
              <a:cs typeface="Tahoma" panose="020B0604030504040204" pitchFamily="34" charset="0"/>
              <a:sym typeface="Dosis Semi-Bold"/>
            </a:endParaRPr>
          </a:p>
        </p:txBody>
      </p:sp>
      <p:sp>
        <p:nvSpPr>
          <p:cNvPr id="18" name="Freeform 18"/>
          <p:cNvSpPr/>
          <p:nvPr/>
        </p:nvSpPr>
        <p:spPr>
          <a:xfrm rot="542064">
            <a:off x="756896" y="536471"/>
            <a:ext cx="2436139" cy="2838721"/>
          </a:xfrm>
          <a:custGeom>
            <a:avLst/>
            <a:gdLst/>
            <a:ahLst/>
            <a:cxnLst/>
            <a:rect l="l" t="t" r="r" b="b"/>
            <a:pathLst>
              <a:path w="2436139" h="2838721">
                <a:moveTo>
                  <a:pt x="0" y="0"/>
                </a:moveTo>
                <a:lnTo>
                  <a:pt x="2436139" y="0"/>
                </a:lnTo>
                <a:lnTo>
                  <a:pt x="2436139" y="2838721"/>
                </a:lnTo>
                <a:lnTo>
                  <a:pt x="0" y="28387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Freeform 19"/>
          <p:cNvSpPr/>
          <p:nvPr/>
        </p:nvSpPr>
        <p:spPr>
          <a:xfrm rot="-734777">
            <a:off x="15770377" y="503404"/>
            <a:ext cx="1637282" cy="2904855"/>
          </a:xfrm>
          <a:custGeom>
            <a:avLst/>
            <a:gdLst/>
            <a:ahLst/>
            <a:cxnLst/>
            <a:rect l="l" t="t" r="r" b="b"/>
            <a:pathLst>
              <a:path w="1637282" h="2904855">
                <a:moveTo>
                  <a:pt x="0" y="0"/>
                </a:moveTo>
                <a:lnTo>
                  <a:pt x="1637282" y="0"/>
                </a:lnTo>
                <a:lnTo>
                  <a:pt x="1637282" y="2904855"/>
                </a:lnTo>
                <a:lnTo>
                  <a:pt x="0" y="29048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20" name="Group 20"/>
          <p:cNvGrpSpPr/>
          <p:nvPr/>
        </p:nvGrpSpPr>
        <p:grpSpPr>
          <a:xfrm>
            <a:off x="1860140" y="4039872"/>
            <a:ext cx="229651" cy="229651"/>
            <a:chOff x="0" y="0"/>
            <a:chExt cx="6350000" cy="6350000"/>
          </a:xfrm>
        </p:grpSpPr>
        <p:sp>
          <p:nvSpPr>
            <p:cNvPr id="21" name="Freeform 2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B5DB"/>
            </a:solidFill>
          </p:spPr>
        </p:sp>
      </p:grpSp>
      <p:sp>
        <p:nvSpPr>
          <p:cNvPr id="22" name="Freeform 22"/>
          <p:cNvSpPr/>
          <p:nvPr/>
        </p:nvSpPr>
        <p:spPr>
          <a:xfrm>
            <a:off x="558467" y="4269523"/>
            <a:ext cx="238202" cy="236037"/>
          </a:xfrm>
          <a:custGeom>
            <a:avLst/>
            <a:gdLst/>
            <a:ahLst/>
            <a:cxnLst/>
            <a:rect l="l" t="t" r="r" b="b"/>
            <a:pathLst>
              <a:path w="238202" h="236037">
                <a:moveTo>
                  <a:pt x="0" y="0"/>
                </a:moveTo>
                <a:lnTo>
                  <a:pt x="238202" y="0"/>
                </a:lnTo>
                <a:lnTo>
                  <a:pt x="238202" y="236037"/>
                </a:lnTo>
                <a:lnTo>
                  <a:pt x="0" y="23603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3" name="Freeform 23"/>
          <p:cNvSpPr/>
          <p:nvPr/>
        </p:nvSpPr>
        <p:spPr>
          <a:xfrm rot="-771795">
            <a:off x="717946" y="7310183"/>
            <a:ext cx="433712" cy="411632"/>
          </a:xfrm>
          <a:custGeom>
            <a:avLst/>
            <a:gdLst/>
            <a:ahLst/>
            <a:cxnLst/>
            <a:rect l="l" t="t" r="r" b="b"/>
            <a:pathLst>
              <a:path w="433712" h="411632">
                <a:moveTo>
                  <a:pt x="0" y="0"/>
                </a:moveTo>
                <a:lnTo>
                  <a:pt x="433711" y="0"/>
                </a:lnTo>
                <a:lnTo>
                  <a:pt x="433711" y="411632"/>
                </a:lnTo>
                <a:lnTo>
                  <a:pt x="0" y="41163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24" name="Group 24"/>
          <p:cNvGrpSpPr>
            <a:grpSpLocks noChangeAspect="1"/>
          </p:cNvGrpSpPr>
          <p:nvPr/>
        </p:nvGrpSpPr>
        <p:grpSpPr>
          <a:xfrm rot="1977585">
            <a:off x="3269116" y="9426276"/>
            <a:ext cx="498419" cy="262574"/>
            <a:chOff x="0" y="0"/>
            <a:chExt cx="1610360" cy="848360"/>
          </a:xfrm>
        </p:grpSpPr>
        <p:sp>
          <p:nvSpPr>
            <p:cNvPr id="25" name="Freeform 25"/>
            <p:cNvSpPr/>
            <p:nvPr/>
          </p:nvSpPr>
          <p:spPr>
            <a:xfrm>
              <a:off x="278" y="0"/>
              <a:ext cx="1611075" cy="848360"/>
            </a:xfrm>
            <a:custGeom>
              <a:avLst/>
              <a:gdLst/>
              <a:ahLst/>
              <a:cxnLst/>
              <a:rect l="l" t="t" r="r" b="b"/>
              <a:pathLst>
                <a:path w="1611075" h="848360">
                  <a:moveTo>
                    <a:pt x="234672" y="848360"/>
                  </a:moveTo>
                  <a:cubicBezTo>
                    <a:pt x="204192" y="848360"/>
                    <a:pt x="173712" y="842010"/>
                    <a:pt x="143232" y="829310"/>
                  </a:cubicBezTo>
                  <a:cubicBezTo>
                    <a:pt x="23852" y="778510"/>
                    <a:pt x="-32028" y="641350"/>
                    <a:pt x="18772" y="521970"/>
                  </a:cubicBezTo>
                  <a:cubicBezTo>
                    <a:pt x="152122" y="204470"/>
                    <a:pt x="460732" y="0"/>
                    <a:pt x="804902" y="0"/>
                  </a:cubicBezTo>
                  <a:cubicBezTo>
                    <a:pt x="1149072" y="0"/>
                    <a:pt x="1457682" y="204470"/>
                    <a:pt x="1592302" y="521970"/>
                  </a:cubicBezTo>
                  <a:cubicBezTo>
                    <a:pt x="1643102" y="641350"/>
                    <a:pt x="1587222" y="779780"/>
                    <a:pt x="1467842" y="829310"/>
                  </a:cubicBezTo>
                  <a:cubicBezTo>
                    <a:pt x="1348462" y="880110"/>
                    <a:pt x="1210032" y="824230"/>
                    <a:pt x="1160502" y="704850"/>
                  </a:cubicBezTo>
                  <a:cubicBezTo>
                    <a:pt x="1099542" y="562610"/>
                    <a:pt x="959842" y="469900"/>
                    <a:pt x="804902" y="469900"/>
                  </a:cubicBezTo>
                  <a:cubicBezTo>
                    <a:pt x="649962" y="469900"/>
                    <a:pt x="511532" y="562610"/>
                    <a:pt x="450572" y="704850"/>
                  </a:cubicBezTo>
                  <a:cubicBezTo>
                    <a:pt x="413742" y="793750"/>
                    <a:pt x="326112" y="848360"/>
                    <a:pt x="234672" y="848360"/>
                  </a:cubicBezTo>
                  <a:close/>
                </a:path>
              </a:pathLst>
            </a:custGeom>
            <a:solidFill>
              <a:srgbClr val="F2BC2A"/>
            </a:solidFill>
          </p:spPr>
        </p:sp>
      </p:grpSp>
      <p:grpSp>
        <p:nvGrpSpPr>
          <p:cNvPr id="26" name="Group 26"/>
          <p:cNvGrpSpPr/>
          <p:nvPr/>
        </p:nvGrpSpPr>
        <p:grpSpPr>
          <a:xfrm>
            <a:off x="2030890" y="9258300"/>
            <a:ext cx="229651" cy="229651"/>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B5DB"/>
            </a:solidFill>
          </p:spPr>
        </p:sp>
      </p:grpSp>
      <p:sp>
        <p:nvSpPr>
          <p:cNvPr id="28" name="Freeform 28"/>
          <p:cNvSpPr/>
          <p:nvPr/>
        </p:nvSpPr>
        <p:spPr>
          <a:xfrm>
            <a:off x="1857760" y="6167686"/>
            <a:ext cx="464062" cy="471782"/>
          </a:xfrm>
          <a:custGeom>
            <a:avLst/>
            <a:gdLst/>
            <a:ahLst/>
            <a:cxnLst/>
            <a:rect l="l" t="t" r="r" b="b"/>
            <a:pathLst>
              <a:path w="464062" h="471782">
                <a:moveTo>
                  <a:pt x="0" y="0"/>
                </a:moveTo>
                <a:lnTo>
                  <a:pt x="464062" y="0"/>
                </a:lnTo>
                <a:lnTo>
                  <a:pt x="464062" y="471782"/>
                </a:lnTo>
                <a:lnTo>
                  <a:pt x="0" y="47178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29" name="Group 29"/>
          <p:cNvGrpSpPr>
            <a:grpSpLocks noChangeAspect="1"/>
          </p:cNvGrpSpPr>
          <p:nvPr/>
        </p:nvGrpSpPr>
        <p:grpSpPr>
          <a:xfrm rot="-874149">
            <a:off x="1053712" y="5439604"/>
            <a:ext cx="498419" cy="262574"/>
            <a:chOff x="0" y="0"/>
            <a:chExt cx="1610360" cy="848360"/>
          </a:xfrm>
        </p:grpSpPr>
        <p:sp>
          <p:nvSpPr>
            <p:cNvPr id="30" name="Freeform 30"/>
            <p:cNvSpPr/>
            <p:nvPr/>
          </p:nvSpPr>
          <p:spPr>
            <a:xfrm>
              <a:off x="278" y="0"/>
              <a:ext cx="1611075" cy="848360"/>
            </a:xfrm>
            <a:custGeom>
              <a:avLst/>
              <a:gdLst/>
              <a:ahLst/>
              <a:cxnLst/>
              <a:rect l="l" t="t" r="r" b="b"/>
              <a:pathLst>
                <a:path w="1611075" h="848360">
                  <a:moveTo>
                    <a:pt x="234672" y="848360"/>
                  </a:moveTo>
                  <a:cubicBezTo>
                    <a:pt x="204192" y="848360"/>
                    <a:pt x="173712" y="842010"/>
                    <a:pt x="143232" y="829310"/>
                  </a:cubicBezTo>
                  <a:cubicBezTo>
                    <a:pt x="23852" y="778510"/>
                    <a:pt x="-32028" y="641350"/>
                    <a:pt x="18772" y="521970"/>
                  </a:cubicBezTo>
                  <a:cubicBezTo>
                    <a:pt x="152122" y="204470"/>
                    <a:pt x="460732" y="0"/>
                    <a:pt x="804902" y="0"/>
                  </a:cubicBezTo>
                  <a:cubicBezTo>
                    <a:pt x="1149072" y="0"/>
                    <a:pt x="1457682" y="204470"/>
                    <a:pt x="1592302" y="521970"/>
                  </a:cubicBezTo>
                  <a:cubicBezTo>
                    <a:pt x="1643102" y="641350"/>
                    <a:pt x="1587222" y="779780"/>
                    <a:pt x="1467842" y="829310"/>
                  </a:cubicBezTo>
                  <a:cubicBezTo>
                    <a:pt x="1348462" y="880110"/>
                    <a:pt x="1210032" y="824230"/>
                    <a:pt x="1160502" y="704850"/>
                  </a:cubicBezTo>
                  <a:cubicBezTo>
                    <a:pt x="1099542" y="562610"/>
                    <a:pt x="959842" y="469900"/>
                    <a:pt x="804902" y="469900"/>
                  </a:cubicBezTo>
                  <a:cubicBezTo>
                    <a:pt x="649962" y="469900"/>
                    <a:pt x="511532" y="562610"/>
                    <a:pt x="450572" y="704850"/>
                  </a:cubicBezTo>
                  <a:cubicBezTo>
                    <a:pt x="413742" y="793750"/>
                    <a:pt x="326112" y="848360"/>
                    <a:pt x="234672" y="848360"/>
                  </a:cubicBezTo>
                  <a:close/>
                </a:path>
              </a:pathLst>
            </a:custGeom>
            <a:solidFill>
              <a:srgbClr val="F2BC2A"/>
            </a:solidFill>
          </p:spPr>
        </p:sp>
      </p:grpSp>
      <p:sp>
        <p:nvSpPr>
          <p:cNvPr id="31" name="Freeform 31"/>
          <p:cNvSpPr/>
          <p:nvPr/>
        </p:nvSpPr>
        <p:spPr>
          <a:xfrm>
            <a:off x="3850273" y="792809"/>
            <a:ext cx="464062" cy="471782"/>
          </a:xfrm>
          <a:custGeom>
            <a:avLst/>
            <a:gdLst/>
            <a:ahLst/>
            <a:cxnLst/>
            <a:rect l="l" t="t" r="r" b="b"/>
            <a:pathLst>
              <a:path w="464062" h="471782">
                <a:moveTo>
                  <a:pt x="0" y="0"/>
                </a:moveTo>
                <a:lnTo>
                  <a:pt x="464061" y="0"/>
                </a:lnTo>
                <a:lnTo>
                  <a:pt x="464061" y="471782"/>
                </a:lnTo>
                <a:lnTo>
                  <a:pt x="0" y="47178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32" name="Group 32"/>
          <p:cNvGrpSpPr/>
          <p:nvPr/>
        </p:nvGrpSpPr>
        <p:grpSpPr>
          <a:xfrm rot="-2074858">
            <a:off x="15366099" y="2674126"/>
            <a:ext cx="229651" cy="229651"/>
            <a:chOff x="0" y="0"/>
            <a:chExt cx="6350000" cy="6350000"/>
          </a:xfrm>
        </p:grpSpPr>
        <p:sp>
          <p:nvSpPr>
            <p:cNvPr id="33" name="Freeform 3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B5DB"/>
            </a:solidFill>
          </p:spPr>
        </p:sp>
      </p:grpSp>
      <p:sp>
        <p:nvSpPr>
          <p:cNvPr id="34" name="Freeform 34"/>
          <p:cNvSpPr/>
          <p:nvPr/>
        </p:nvSpPr>
        <p:spPr>
          <a:xfrm rot="-2074858">
            <a:off x="14586618" y="839557"/>
            <a:ext cx="238202" cy="236037"/>
          </a:xfrm>
          <a:custGeom>
            <a:avLst/>
            <a:gdLst/>
            <a:ahLst/>
            <a:cxnLst/>
            <a:rect l="l" t="t" r="r" b="b"/>
            <a:pathLst>
              <a:path w="238202" h="236037">
                <a:moveTo>
                  <a:pt x="0" y="0"/>
                </a:moveTo>
                <a:lnTo>
                  <a:pt x="238203" y="0"/>
                </a:lnTo>
                <a:lnTo>
                  <a:pt x="238203" y="236037"/>
                </a:lnTo>
                <a:lnTo>
                  <a:pt x="0" y="23603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5" name="Freeform 35"/>
          <p:cNvSpPr/>
          <p:nvPr/>
        </p:nvSpPr>
        <p:spPr>
          <a:xfrm rot="-2846654">
            <a:off x="17042444" y="5898826"/>
            <a:ext cx="433712" cy="411632"/>
          </a:xfrm>
          <a:custGeom>
            <a:avLst/>
            <a:gdLst/>
            <a:ahLst/>
            <a:cxnLst/>
            <a:rect l="l" t="t" r="r" b="b"/>
            <a:pathLst>
              <a:path w="433712" h="411632">
                <a:moveTo>
                  <a:pt x="0" y="0"/>
                </a:moveTo>
                <a:lnTo>
                  <a:pt x="433712" y="0"/>
                </a:lnTo>
                <a:lnTo>
                  <a:pt x="433712" y="411632"/>
                </a:lnTo>
                <a:lnTo>
                  <a:pt x="0" y="41163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6" name="Freeform 36"/>
          <p:cNvSpPr/>
          <p:nvPr/>
        </p:nvSpPr>
        <p:spPr>
          <a:xfrm rot="-2074858">
            <a:off x="17279532" y="4129890"/>
            <a:ext cx="464062" cy="471782"/>
          </a:xfrm>
          <a:custGeom>
            <a:avLst/>
            <a:gdLst/>
            <a:ahLst/>
            <a:cxnLst/>
            <a:rect l="l" t="t" r="r" b="b"/>
            <a:pathLst>
              <a:path w="464062" h="471782">
                <a:moveTo>
                  <a:pt x="0" y="0"/>
                </a:moveTo>
                <a:lnTo>
                  <a:pt x="464062" y="0"/>
                </a:lnTo>
                <a:lnTo>
                  <a:pt x="464062" y="471781"/>
                </a:lnTo>
                <a:lnTo>
                  <a:pt x="0" y="47178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37" name="Group 37"/>
          <p:cNvGrpSpPr>
            <a:grpSpLocks noChangeAspect="1"/>
          </p:cNvGrpSpPr>
          <p:nvPr/>
        </p:nvGrpSpPr>
        <p:grpSpPr>
          <a:xfrm rot="-2949008">
            <a:off x="15866380" y="4469518"/>
            <a:ext cx="498419" cy="262574"/>
            <a:chOff x="0" y="0"/>
            <a:chExt cx="1610360" cy="848360"/>
          </a:xfrm>
        </p:grpSpPr>
        <p:sp>
          <p:nvSpPr>
            <p:cNvPr id="38" name="Freeform 38"/>
            <p:cNvSpPr/>
            <p:nvPr/>
          </p:nvSpPr>
          <p:spPr>
            <a:xfrm>
              <a:off x="278" y="0"/>
              <a:ext cx="1611075" cy="848360"/>
            </a:xfrm>
            <a:custGeom>
              <a:avLst/>
              <a:gdLst/>
              <a:ahLst/>
              <a:cxnLst/>
              <a:rect l="l" t="t" r="r" b="b"/>
              <a:pathLst>
                <a:path w="1611075" h="848360">
                  <a:moveTo>
                    <a:pt x="234672" y="848360"/>
                  </a:moveTo>
                  <a:cubicBezTo>
                    <a:pt x="204192" y="848360"/>
                    <a:pt x="173712" y="842010"/>
                    <a:pt x="143232" y="829310"/>
                  </a:cubicBezTo>
                  <a:cubicBezTo>
                    <a:pt x="23852" y="778510"/>
                    <a:pt x="-32028" y="641350"/>
                    <a:pt x="18772" y="521970"/>
                  </a:cubicBezTo>
                  <a:cubicBezTo>
                    <a:pt x="152122" y="204470"/>
                    <a:pt x="460732" y="0"/>
                    <a:pt x="804902" y="0"/>
                  </a:cubicBezTo>
                  <a:cubicBezTo>
                    <a:pt x="1149072" y="0"/>
                    <a:pt x="1457682" y="204470"/>
                    <a:pt x="1592302" y="521970"/>
                  </a:cubicBezTo>
                  <a:cubicBezTo>
                    <a:pt x="1643102" y="641350"/>
                    <a:pt x="1587222" y="779780"/>
                    <a:pt x="1467842" y="829310"/>
                  </a:cubicBezTo>
                  <a:cubicBezTo>
                    <a:pt x="1348462" y="880110"/>
                    <a:pt x="1210032" y="824230"/>
                    <a:pt x="1160502" y="704850"/>
                  </a:cubicBezTo>
                  <a:cubicBezTo>
                    <a:pt x="1099542" y="562610"/>
                    <a:pt x="959842" y="469900"/>
                    <a:pt x="804902" y="469900"/>
                  </a:cubicBezTo>
                  <a:cubicBezTo>
                    <a:pt x="649962" y="469900"/>
                    <a:pt x="511532" y="562610"/>
                    <a:pt x="450572" y="704850"/>
                  </a:cubicBezTo>
                  <a:cubicBezTo>
                    <a:pt x="413742" y="793750"/>
                    <a:pt x="326112" y="848360"/>
                    <a:pt x="234672" y="848360"/>
                  </a:cubicBezTo>
                  <a:close/>
                </a:path>
              </a:pathLst>
            </a:custGeom>
            <a:solidFill>
              <a:srgbClr val="F2BC2A"/>
            </a:solidFill>
          </p:spPr>
        </p:sp>
      </p:grpSp>
      <p:grpSp>
        <p:nvGrpSpPr>
          <p:cNvPr id="39" name="Group 39"/>
          <p:cNvGrpSpPr>
            <a:grpSpLocks noChangeAspect="1"/>
          </p:cNvGrpSpPr>
          <p:nvPr/>
        </p:nvGrpSpPr>
        <p:grpSpPr>
          <a:xfrm rot="-2949008">
            <a:off x="14359241" y="9446041"/>
            <a:ext cx="498419" cy="262574"/>
            <a:chOff x="0" y="0"/>
            <a:chExt cx="1610360" cy="848360"/>
          </a:xfrm>
        </p:grpSpPr>
        <p:sp>
          <p:nvSpPr>
            <p:cNvPr id="40" name="Freeform 40"/>
            <p:cNvSpPr/>
            <p:nvPr/>
          </p:nvSpPr>
          <p:spPr>
            <a:xfrm>
              <a:off x="278" y="0"/>
              <a:ext cx="1611075" cy="848360"/>
            </a:xfrm>
            <a:custGeom>
              <a:avLst/>
              <a:gdLst/>
              <a:ahLst/>
              <a:cxnLst/>
              <a:rect l="l" t="t" r="r" b="b"/>
              <a:pathLst>
                <a:path w="1611075" h="848360">
                  <a:moveTo>
                    <a:pt x="234672" y="848360"/>
                  </a:moveTo>
                  <a:cubicBezTo>
                    <a:pt x="204192" y="848360"/>
                    <a:pt x="173712" y="842010"/>
                    <a:pt x="143232" y="829310"/>
                  </a:cubicBezTo>
                  <a:cubicBezTo>
                    <a:pt x="23852" y="778510"/>
                    <a:pt x="-32028" y="641350"/>
                    <a:pt x="18772" y="521970"/>
                  </a:cubicBezTo>
                  <a:cubicBezTo>
                    <a:pt x="152122" y="204470"/>
                    <a:pt x="460732" y="0"/>
                    <a:pt x="804902" y="0"/>
                  </a:cubicBezTo>
                  <a:cubicBezTo>
                    <a:pt x="1149072" y="0"/>
                    <a:pt x="1457682" y="204470"/>
                    <a:pt x="1592302" y="521970"/>
                  </a:cubicBezTo>
                  <a:cubicBezTo>
                    <a:pt x="1643102" y="641350"/>
                    <a:pt x="1587222" y="779780"/>
                    <a:pt x="1467842" y="829310"/>
                  </a:cubicBezTo>
                  <a:cubicBezTo>
                    <a:pt x="1348462" y="880110"/>
                    <a:pt x="1210032" y="824230"/>
                    <a:pt x="1160502" y="704850"/>
                  </a:cubicBezTo>
                  <a:cubicBezTo>
                    <a:pt x="1099542" y="562610"/>
                    <a:pt x="959842" y="469900"/>
                    <a:pt x="804902" y="469900"/>
                  </a:cubicBezTo>
                  <a:cubicBezTo>
                    <a:pt x="649962" y="469900"/>
                    <a:pt x="511532" y="562610"/>
                    <a:pt x="450572" y="704850"/>
                  </a:cubicBezTo>
                  <a:cubicBezTo>
                    <a:pt x="413742" y="793750"/>
                    <a:pt x="326112" y="848360"/>
                    <a:pt x="234672" y="848360"/>
                  </a:cubicBezTo>
                  <a:close/>
                </a:path>
              </a:pathLst>
            </a:custGeom>
            <a:solidFill>
              <a:srgbClr val="F2BC2A"/>
            </a:solidFill>
          </p:spPr>
        </p:sp>
      </p:grpSp>
      <p:grpSp>
        <p:nvGrpSpPr>
          <p:cNvPr id="41" name="Group 41"/>
          <p:cNvGrpSpPr/>
          <p:nvPr/>
        </p:nvGrpSpPr>
        <p:grpSpPr>
          <a:xfrm>
            <a:off x="15738452" y="6288751"/>
            <a:ext cx="229651" cy="229651"/>
            <a:chOff x="0" y="0"/>
            <a:chExt cx="6350000" cy="6350000"/>
          </a:xfrm>
        </p:grpSpPr>
        <p:sp>
          <p:nvSpPr>
            <p:cNvPr id="42" name="Freeform 4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B5DB"/>
            </a:solidFill>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8FE2A0-F177-FA1E-336F-7BD236779B21}"/>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30DF6B89-960E-3170-2464-F4DC1A6EA0E7}"/>
              </a:ext>
            </a:extLst>
          </p:cNvPr>
          <p:cNvGrpSpPr/>
          <p:nvPr/>
        </p:nvGrpSpPr>
        <p:grpSpPr>
          <a:xfrm>
            <a:off x="-869488" y="-836544"/>
            <a:ext cx="20086371" cy="12006726"/>
            <a:chOff x="0" y="0"/>
            <a:chExt cx="26781829" cy="16008969"/>
          </a:xfrm>
        </p:grpSpPr>
        <p:grpSp>
          <p:nvGrpSpPr>
            <p:cNvPr id="4" name="Group 4">
              <a:extLst>
                <a:ext uri="{FF2B5EF4-FFF2-40B4-BE49-F238E27FC236}">
                  <a16:creationId xmlns:a16="http://schemas.microsoft.com/office/drawing/2014/main" id="{8B23734F-8330-C4A5-0FBF-8EB777AFA53A}"/>
                </a:ext>
              </a:extLst>
            </p:cNvPr>
            <p:cNvGrpSpPr/>
            <p:nvPr/>
          </p:nvGrpSpPr>
          <p:grpSpPr>
            <a:xfrm>
              <a:off x="0" y="394920"/>
              <a:ext cx="1900244" cy="15205129"/>
              <a:chOff x="0" y="0"/>
              <a:chExt cx="356429" cy="2852028"/>
            </a:xfrm>
          </p:grpSpPr>
          <p:sp>
            <p:nvSpPr>
              <p:cNvPr id="5" name="Freeform 5">
                <a:extLst>
                  <a:ext uri="{FF2B5EF4-FFF2-40B4-BE49-F238E27FC236}">
                    <a16:creationId xmlns:a16="http://schemas.microsoft.com/office/drawing/2014/main" id="{A8D16FE9-2AD1-6D14-B085-0BA61DC0453D}"/>
                  </a:ext>
                </a:extLst>
              </p:cNvPr>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00AD9C"/>
              </a:solidFill>
            </p:spPr>
          </p:sp>
          <p:sp>
            <p:nvSpPr>
              <p:cNvPr id="6" name="TextBox 6">
                <a:extLst>
                  <a:ext uri="{FF2B5EF4-FFF2-40B4-BE49-F238E27FC236}">
                    <a16:creationId xmlns:a16="http://schemas.microsoft.com/office/drawing/2014/main" id="{C1216925-6EF7-DC44-23A0-564E866E8799}"/>
                  </a:ext>
                </a:extLst>
              </p:cNvPr>
              <p:cNvSpPr txBox="1"/>
              <p:nvPr/>
            </p:nvSpPr>
            <p:spPr>
              <a:xfrm>
                <a:off x="0" y="-57150"/>
                <a:ext cx="356429" cy="2909178"/>
              </a:xfrm>
              <a:prstGeom prst="rect">
                <a:avLst/>
              </a:prstGeom>
            </p:spPr>
            <p:txBody>
              <a:bodyPr lIns="53498" tIns="53498" rIns="53498" bIns="53498" rtlCol="0" anchor="ctr"/>
              <a:lstStyle/>
              <a:p>
                <a:pPr algn="ctr">
                  <a:lnSpc>
                    <a:spcPts val="2801"/>
                  </a:lnSpc>
                </a:pPr>
                <a:endParaRPr/>
              </a:p>
            </p:txBody>
          </p:sp>
        </p:grpSp>
        <p:grpSp>
          <p:nvGrpSpPr>
            <p:cNvPr id="7" name="Group 7">
              <a:extLst>
                <a:ext uri="{FF2B5EF4-FFF2-40B4-BE49-F238E27FC236}">
                  <a16:creationId xmlns:a16="http://schemas.microsoft.com/office/drawing/2014/main" id="{E18D183A-13E5-7543-0852-89554B3826A5}"/>
                </a:ext>
              </a:extLst>
            </p:cNvPr>
            <p:cNvGrpSpPr/>
            <p:nvPr/>
          </p:nvGrpSpPr>
          <p:grpSpPr>
            <a:xfrm>
              <a:off x="24881585" y="394920"/>
              <a:ext cx="1900244" cy="15205129"/>
              <a:chOff x="0" y="0"/>
              <a:chExt cx="356429" cy="2852028"/>
            </a:xfrm>
          </p:grpSpPr>
          <p:sp>
            <p:nvSpPr>
              <p:cNvPr id="8" name="Freeform 8">
                <a:extLst>
                  <a:ext uri="{FF2B5EF4-FFF2-40B4-BE49-F238E27FC236}">
                    <a16:creationId xmlns:a16="http://schemas.microsoft.com/office/drawing/2014/main" id="{CB9B66DE-065C-E791-8CB2-82532B9EB0FA}"/>
                  </a:ext>
                </a:extLst>
              </p:cNvPr>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00AD9C"/>
              </a:solidFill>
            </p:spPr>
          </p:sp>
          <p:sp>
            <p:nvSpPr>
              <p:cNvPr id="9" name="TextBox 9">
                <a:extLst>
                  <a:ext uri="{FF2B5EF4-FFF2-40B4-BE49-F238E27FC236}">
                    <a16:creationId xmlns:a16="http://schemas.microsoft.com/office/drawing/2014/main" id="{EE28C647-3A07-1009-E71F-3A0B02ABEB4F}"/>
                  </a:ext>
                </a:extLst>
              </p:cNvPr>
              <p:cNvSpPr txBox="1"/>
              <p:nvPr/>
            </p:nvSpPr>
            <p:spPr>
              <a:xfrm>
                <a:off x="0" y="-57150"/>
                <a:ext cx="356429" cy="2909178"/>
              </a:xfrm>
              <a:prstGeom prst="rect">
                <a:avLst/>
              </a:prstGeom>
            </p:spPr>
            <p:txBody>
              <a:bodyPr lIns="53498" tIns="53498" rIns="53498" bIns="53498" rtlCol="0" anchor="ctr"/>
              <a:lstStyle/>
              <a:p>
                <a:pPr algn="ctr">
                  <a:lnSpc>
                    <a:spcPts val="2801"/>
                  </a:lnSpc>
                </a:pPr>
                <a:endParaRPr/>
              </a:p>
            </p:txBody>
          </p:sp>
        </p:grpSp>
        <p:grpSp>
          <p:nvGrpSpPr>
            <p:cNvPr id="10" name="Group 10">
              <a:extLst>
                <a:ext uri="{FF2B5EF4-FFF2-40B4-BE49-F238E27FC236}">
                  <a16:creationId xmlns:a16="http://schemas.microsoft.com/office/drawing/2014/main" id="{B89612B6-927B-4779-5803-16EFA10A18CE}"/>
                </a:ext>
              </a:extLst>
            </p:cNvPr>
            <p:cNvGrpSpPr/>
            <p:nvPr/>
          </p:nvGrpSpPr>
          <p:grpSpPr>
            <a:xfrm rot="5400000">
              <a:off x="12801106" y="-11850985"/>
              <a:ext cx="1900244" cy="25602213"/>
              <a:chOff x="0" y="0"/>
              <a:chExt cx="356429" cy="4802210"/>
            </a:xfrm>
          </p:grpSpPr>
          <p:sp>
            <p:nvSpPr>
              <p:cNvPr id="11" name="Freeform 11">
                <a:extLst>
                  <a:ext uri="{FF2B5EF4-FFF2-40B4-BE49-F238E27FC236}">
                    <a16:creationId xmlns:a16="http://schemas.microsoft.com/office/drawing/2014/main" id="{3008D2C8-E172-3A85-B784-A3A428F1D6EB}"/>
                  </a:ext>
                </a:extLst>
              </p:cNvPr>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00AD9C"/>
              </a:solidFill>
            </p:spPr>
          </p:sp>
          <p:sp>
            <p:nvSpPr>
              <p:cNvPr id="12" name="TextBox 12">
                <a:extLst>
                  <a:ext uri="{FF2B5EF4-FFF2-40B4-BE49-F238E27FC236}">
                    <a16:creationId xmlns:a16="http://schemas.microsoft.com/office/drawing/2014/main" id="{EFE34166-4F8E-2E16-75A6-579B5D7C89F5}"/>
                  </a:ext>
                </a:extLst>
              </p:cNvPr>
              <p:cNvSpPr txBox="1"/>
              <p:nvPr/>
            </p:nvSpPr>
            <p:spPr>
              <a:xfrm>
                <a:off x="0" y="-57150"/>
                <a:ext cx="356429" cy="4859360"/>
              </a:xfrm>
              <a:prstGeom prst="rect">
                <a:avLst/>
              </a:prstGeom>
            </p:spPr>
            <p:txBody>
              <a:bodyPr lIns="53498" tIns="53498" rIns="53498" bIns="53498" rtlCol="0" anchor="ctr"/>
              <a:lstStyle/>
              <a:p>
                <a:pPr algn="ctr">
                  <a:lnSpc>
                    <a:spcPts val="2801"/>
                  </a:lnSpc>
                </a:pPr>
                <a:endParaRPr/>
              </a:p>
            </p:txBody>
          </p:sp>
        </p:grpSp>
        <p:grpSp>
          <p:nvGrpSpPr>
            <p:cNvPr id="13" name="Group 13">
              <a:extLst>
                <a:ext uri="{FF2B5EF4-FFF2-40B4-BE49-F238E27FC236}">
                  <a16:creationId xmlns:a16="http://schemas.microsoft.com/office/drawing/2014/main" id="{A1D89A74-9901-E26E-B82C-A4B147B3DD1D}"/>
                </a:ext>
              </a:extLst>
            </p:cNvPr>
            <p:cNvGrpSpPr/>
            <p:nvPr/>
          </p:nvGrpSpPr>
          <p:grpSpPr>
            <a:xfrm rot="5400000">
              <a:off x="12656286" y="2257740"/>
              <a:ext cx="1900244" cy="25602213"/>
              <a:chOff x="0" y="0"/>
              <a:chExt cx="356429" cy="4802210"/>
            </a:xfrm>
          </p:grpSpPr>
          <p:sp>
            <p:nvSpPr>
              <p:cNvPr id="14" name="Freeform 14">
                <a:extLst>
                  <a:ext uri="{FF2B5EF4-FFF2-40B4-BE49-F238E27FC236}">
                    <a16:creationId xmlns:a16="http://schemas.microsoft.com/office/drawing/2014/main" id="{547D0F68-D176-A8C4-23F2-B14C4918AB02}"/>
                  </a:ext>
                </a:extLst>
              </p:cNvPr>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00AD9C"/>
              </a:solidFill>
            </p:spPr>
          </p:sp>
          <p:sp>
            <p:nvSpPr>
              <p:cNvPr id="15" name="TextBox 15">
                <a:extLst>
                  <a:ext uri="{FF2B5EF4-FFF2-40B4-BE49-F238E27FC236}">
                    <a16:creationId xmlns:a16="http://schemas.microsoft.com/office/drawing/2014/main" id="{85D25269-3408-5E38-7E00-C45D883CE68B}"/>
                  </a:ext>
                </a:extLst>
              </p:cNvPr>
              <p:cNvSpPr txBox="1"/>
              <p:nvPr/>
            </p:nvSpPr>
            <p:spPr>
              <a:xfrm>
                <a:off x="0" y="-57150"/>
                <a:ext cx="356429" cy="4859360"/>
              </a:xfrm>
              <a:prstGeom prst="rect">
                <a:avLst/>
              </a:prstGeom>
            </p:spPr>
            <p:txBody>
              <a:bodyPr lIns="53498" tIns="53498" rIns="53498" bIns="53498" rtlCol="0" anchor="ctr"/>
              <a:lstStyle/>
              <a:p>
                <a:pPr algn="ctr">
                  <a:lnSpc>
                    <a:spcPts val="2801"/>
                  </a:lnSpc>
                </a:pPr>
                <a:endParaRPr/>
              </a:p>
            </p:txBody>
          </p:sp>
        </p:grpSp>
      </p:grpSp>
      <p:sp>
        <p:nvSpPr>
          <p:cNvPr id="43" name="TextBox 37">
            <a:extLst>
              <a:ext uri="{FF2B5EF4-FFF2-40B4-BE49-F238E27FC236}">
                <a16:creationId xmlns:a16="http://schemas.microsoft.com/office/drawing/2014/main" id="{A14D5959-0068-DA35-0350-1E9C110A352E}"/>
              </a:ext>
            </a:extLst>
          </p:cNvPr>
          <p:cNvSpPr txBox="1"/>
          <p:nvPr/>
        </p:nvSpPr>
        <p:spPr>
          <a:xfrm>
            <a:off x="381000" y="1333500"/>
            <a:ext cx="6531230" cy="527685"/>
          </a:xfrm>
          <a:prstGeom prst="rect">
            <a:avLst/>
          </a:prstGeom>
        </p:spPr>
        <p:txBody>
          <a:bodyPr lIns="0" tIns="0" rIns="0" bIns="0" rtlCol="0" anchor="t">
            <a:spAutoFit/>
          </a:bodyPr>
          <a:lstStyle/>
          <a:p>
            <a:pPr marL="842007" lvl="1" indent="-421003" algn="ctr">
              <a:lnSpc>
                <a:spcPts val="3899"/>
              </a:lnSpc>
              <a:buAutoNum type="arabicPeriod"/>
            </a:pPr>
            <a:r>
              <a:rPr lang="en-US" sz="3899" spc="167" dirty="0">
                <a:solidFill>
                  <a:srgbClr val="00AD9C"/>
                </a:solidFill>
                <a:latin typeface="Marykate"/>
                <a:ea typeface="Marykate"/>
                <a:cs typeface="Marykate"/>
                <a:sym typeface="Marykate"/>
              </a:rPr>
              <a:t>LONDON DISPERSION FORCES </a:t>
            </a:r>
          </a:p>
        </p:txBody>
      </p:sp>
      <p:pic>
        <p:nvPicPr>
          <p:cNvPr id="45" name="Picture 44">
            <a:extLst>
              <a:ext uri="{FF2B5EF4-FFF2-40B4-BE49-F238E27FC236}">
                <a16:creationId xmlns:a16="http://schemas.microsoft.com/office/drawing/2014/main" id="{E461608D-8561-5ED3-D1BC-B38F199863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861185"/>
            <a:ext cx="5537535" cy="2901315"/>
          </a:xfrm>
          <a:prstGeom prst="rect">
            <a:avLst/>
          </a:prstGeom>
        </p:spPr>
      </p:pic>
      <p:sp>
        <p:nvSpPr>
          <p:cNvPr id="46" name="TextBox 37">
            <a:extLst>
              <a:ext uri="{FF2B5EF4-FFF2-40B4-BE49-F238E27FC236}">
                <a16:creationId xmlns:a16="http://schemas.microsoft.com/office/drawing/2014/main" id="{54D93706-4086-7E48-43AB-B213709F898A}"/>
              </a:ext>
            </a:extLst>
          </p:cNvPr>
          <p:cNvSpPr txBox="1"/>
          <p:nvPr/>
        </p:nvSpPr>
        <p:spPr>
          <a:xfrm>
            <a:off x="9059311" y="1382798"/>
            <a:ext cx="6531230" cy="527685"/>
          </a:xfrm>
          <a:prstGeom prst="rect">
            <a:avLst/>
          </a:prstGeom>
        </p:spPr>
        <p:txBody>
          <a:bodyPr lIns="0" tIns="0" rIns="0" bIns="0" rtlCol="0" anchor="t">
            <a:spAutoFit/>
          </a:bodyPr>
          <a:lstStyle/>
          <a:p>
            <a:pPr algn="ctr">
              <a:lnSpc>
                <a:spcPts val="3899"/>
              </a:lnSpc>
            </a:pPr>
            <a:r>
              <a:rPr lang="en-US" sz="3899" spc="167" dirty="0">
                <a:solidFill>
                  <a:srgbClr val="00AD9C"/>
                </a:solidFill>
                <a:latin typeface="Marykate"/>
                <a:ea typeface="Marykate"/>
                <a:cs typeface="Marykate"/>
                <a:sym typeface="Marykate"/>
              </a:rPr>
              <a:t>2. DIPOLE–DIPOLE FORCES</a:t>
            </a:r>
          </a:p>
        </p:txBody>
      </p:sp>
      <p:pic>
        <p:nvPicPr>
          <p:cNvPr id="48" name="Picture 47">
            <a:extLst>
              <a:ext uri="{FF2B5EF4-FFF2-40B4-BE49-F238E27FC236}">
                <a16:creationId xmlns:a16="http://schemas.microsoft.com/office/drawing/2014/main" id="{805CA0A5-B6B6-A8EB-C6FB-CD6156B0F4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8001" y="1861185"/>
            <a:ext cx="5913643" cy="3256334"/>
          </a:xfrm>
          <a:prstGeom prst="rect">
            <a:avLst/>
          </a:prstGeom>
        </p:spPr>
      </p:pic>
      <p:sp>
        <p:nvSpPr>
          <p:cNvPr id="49" name="TextBox 37">
            <a:extLst>
              <a:ext uri="{FF2B5EF4-FFF2-40B4-BE49-F238E27FC236}">
                <a16:creationId xmlns:a16="http://schemas.microsoft.com/office/drawing/2014/main" id="{1C7DDBF0-6583-8492-33B2-E1E307ECB960}"/>
              </a:ext>
            </a:extLst>
          </p:cNvPr>
          <p:cNvSpPr txBox="1"/>
          <p:nvPr/>
        </p:nvSpPr>
        <p:spPr>
          <a:xfrm>
            <a:off x="381000" y="5275406"/>
            <a:ext cx="6531230" cy="527685"/>
          </a:xfrm>
          <a:prstGeom prst="rect">
            <a:avLst/>
          </a:prstGeom>
        </p:spPr>
        <p:txBody>
          <a:bodyPr lIns="0" tIns="0" rIns="0" bIns="0" rtlCol="0" anchor="t">
            <a:spAutoFit/>
          </a:bodyPr>
          <a:lstStyle/>
          <a:p>
            <a:pPr algn="ctr">
              <a:lnSpc>
                <a:spcPts val="3899"/>
              </a:lnSpc>
            </a:pPr>
            <a:r>
              <a:rPr lang="en-US" sz="3899" spc="167" dirty="0">
                <a:solidFill>
                  <a:srgbClr val="00AD9C"/>
                </a:solidFill>
                <a:latin typeface="Marykate"/>
                <a:ea typeface="Marykate"/>
                <a:cs typeface="Marykate"/>
                <a:sym typeface="Marykate"/>
              </a:rPr>
              <a:t>3. HYDROGEN BONDING</a:t>
            </a:r>
          </a:p>
        </p:txBody>
      </p:sp>
      <p:pic>
        <p:nvPicPr>
          <p:cNvPr id="51" name="Picture 50">
            <a:extLst>
              <a:ext uri="{FF2B5EF4-FFF2-40B4-BE49-F238E27FC236}">
                <a16:creationId xmlns:a16="http://schemas.microsoft.com/office/drawing/2014/main" id="{1FBAF398-5160-8510-F0EF-16B8B724F9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4945" y="5803091"/>
            <a:ext cx="5913643" cy="3854663"/>
          </a:xfrm>
          <a:prstGeom prst="rect">
            <a:avLst/>
          </a:prstGeom>
        </p:spPr>
      </p:pic>
      <p:sp>
        <p:nvSpPr>
          <p:cNvPr id="52" name="TextBox 37">
            <a:extLst>
              <a:ext uri="{FF2B5EF4-FFF2-40B4-BE49-F238E27FC236}">
                <a16:creationId xmlns:a16="http://schemas.microsoft.com/office/drawing/2014/main" id="{1F043917-491E-C89C-60BA-4AF63815B1DF}"/>
              </a:ext>
            </a:extLst>
          </p:cNvPr>
          <p:cNvSpPr txBox="1"/>
          <p:nvPr/>
        </p:nvSpPr>
        <p:spPr>
          <a:xfrm>
            <a:off x="8839200" y="5245444"/>
            <a:ext cx="6531230" cy="527685"/>
          </a:xfrm>
          <a:prstGeom prst="rect">
            <a:avLst/>
          </a:prstGeom>
        </p:spPr>
        <p:txBody>
          <a:bodyPr lIns="0" tIns="0" rIns="0" bIns="0" rtlCol="0" anchor="t">
            <a:spAutoFit/>
          </a:bodyPr>
          <a:lstStyle/>
          <a:p>
            <a:pPr algn="ctr">
              <a:lnSpc>
                <a:spcPts val="3899"/>
              </a:lnSpc>
            </a:pPr>
            <a:r>
              <a:rPr lang="en-US" sz="3899" spc="167" dirty="0">
                <a:solidFill>
                  <a:srgbClr val="00AD9C"/>
                </a:solidFill>
                <a:latin typeface="Marykate"/>
                <a:ea typeface="Marykate"/>
                <a:cs typeface="Marykate"/>
                <a:sym typeface="Marykate"/>
              </a:rPr>
              <a:t>4. ION–DIPOLE FORCES</a:t>
            </a:r>
          </a:p>
        </p:txBody>
      </p:sp>
      <p:pic>
        <p:nvPicPr>
          <p:cNvPr id="54" name="Picture 53">
            <a:extLst>
              <a:ext uri="{FF2B5EF4-FFF2-40B4-BE49-F238E27FC236}">
                <a16:creationId xmlns:a16="http://schemas.microsoft.com/office/drawing/2014/main" id="{011CBB9F-CE97-747C-0C7F-56249B426D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8001" y="5762068"/>
            <a:ext cx="6248400" cy="3709987"/>
          </a:xfrm>
          <a:prstGeom prst="rect">
            <a:avLst/>
          </a:prstGeom>
        </p:spPr>
      </p:pic>
    </p:spTree>
    <p:extLst>
      <p:ext uri="{BB962C8B-B14F-4D97-AF65-F5344CB8AC3E}">
        <p14:creationId xmlns:p14="http://schemas.microsoft.com/office/powerpoint/2010/main" val="178443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r="-9222"/>
            </a:stretch>
          </a:blipFill>
        </p:spPr>
      </p:sp>
      <p:grpSp>
        <p:nvGrpSpPr>
          <p:cNvPr id="3" name="Group 3"/>
          <p:cNvGrpSpPr/>
          <p:nvPr/>
        </p:nvGrpSpPr>
        <p:grpSpPr>
          <a:xfrm>
            <a:off x="-869488" y="-836544"/>
            <a:ext cx="20086371" cy="12006726"/>
            <a:chOff x="0" y="0"/>
            <a:chExt cx="26781829" cy="16008969"/>
          </a:xfrm>
        </p:grpSpPr>
        <p:grpSp>
          <p:nvGrpSpPr>
            <p:cNvPr id="4" name="Group 4"/>
            <p:cNvGrpSpPr/>
            <p:nvPr/>
          </p:nvGrpSpPr>
          <p:grpSpPr>
            <a:xfrm>
              <a:off x="0" y="394920"/>
              <a:ext cx="1900244" cy="15205129"/>
              <a:chOff x="0" y="0"/>
              <a:chExt cx="356429" cy="2852028"/>
            </a:xfrm>
          </p:grpSpPr>
          <p:sp>
            <p:nvSpPr>
              <p:cNvPr id="5" name="Freeform 5"/>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E65C7E"/>
              </a:solidFill>
            </p:spPr>
          </p:sp>
          <p:sp>
            <p:nvSpPr>
              <p:cNvPr id="6" name="TextBox 6"/>
              <p:cNvSpPr txBox="1"/>
              <p:nvPr/>
            </p:nvSpPr>
            <p:spPr>
              <a:xfrm>
                <a:off x="0" y="-57150"/>
                <a:ext cx="356429" cy="2909178"/>
              </a:xfrm>
              <a:prstGeom prst="rect">
                <a:avLst/>
              </a:prstGeom>
            </p:spPr>
            <p:txBody>
              <a:bodyPr lIns="53498" tIns="53498" rIns="53498" bIns="53498" rtlCol="0" anchor="ctr"/>
              <a:lstStyle/>
              <a:p>
                <a:pPr algn="ctr">
                  <a:lnSpc>
                    <a:spcPts val="2801"/>
                  </a:lnSpc>
                </a:pPr>
                <a:endParaRPr/>
              </a:p>
            </p:txBody>
          </p:sp>
        </p:grpSp>
        <p:grpSp>
          <p:nvGrpSpPr>
            <p:cNvPr id="7" name="Group 7"/>
            <p:cNvGrpSpPr/>
            <p:nvPr/>
          </p:nvGrpSpPr>
          <p:grpSpPr>
            <a:xfrm>
              <a:off x="24881585" y="394920"/>
              <a:ext cx="1900244" cy="15205129"/>
              <a:chOff x="0" y="0"/>
              <a:chExt cx="356429" cy="2852028"/>
            </a:xfrm>
          </p:grpSpPr>
          <p:sp>
            <p:nvSpPr>
              <p:cNvPr id="8" name="Freeform 8"/>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E65C7E"/>
              </a:solidFill>
            </p:spPr>
          </p:sp>
          <p:sp>
            <p:nvSpPr>
              <p:cNvPr id="9" name="TextBox 9"/>
              <p:cNvSpPr txBox="1"/>
              <p:nvPr/>
            </p:nvSpPr>
            <p:spPr>
              <a:xfrm>
                <a:off x="0" y="-57150"/>
                <a:ext cx="356429" cy="2909178"/>
              </a:xfrm>
              <a:prstGeom prst="rect">
                <a:avLst/>
              </a:prstGeom>
            </p:spPr>
            <p:txBody>
              <a:bodyPr lIns="53498" tIns="53498" rIns="53498" bIns="53498" rtlCol="0" anchor="ctr"/>
              <a:lstStyle/>
              <a:p>
                <a:pPr algn="ctr">
                  <a:lnSpc>
                    <a:spcPts val="2801"/>
                  </a:lnSpc>
                </a:pPr>
                <a:endParaRPr/>
              </a:p>
            </p:txBody>
          </p:sp>
        </p:grpSp>
        <p:grpSp>
          <p:nvGrpSpPr>
            <p:cNvPr id="10" name="Group 10"/>
            <p:cNvGrpSpPr/>
            <p:nvPr/>
          </p:nvGrpSpPr>
          <p:grpSpPr>
            <a:xfrm rot="5400000">
              <a:off x="12801106" y="-11850985"/>
              <a:ext cx="1900244" cy="25602213"/>
              <a:chOff x="0" y="0"/>
              <a:chExt cx="356429" cy="4802210"/>
            </a:xfrm>
          </p:grpSpPr>
          <p:sp>
            <p:nvSpPr>
              <p:cNvPr id="11" name="Freeform 11"/>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E65C7E"/>
              </a:solidFill>
            </p:spPr>
          </p:sp>
          <p:sp>
            <p:nvSpPr>
              <p:cNvPr id="12" name="TextBox 12"/>
              <p:cNvSpPr txBox="1"/>
              <p:nvPr/>
            </p:nvSpPr>
            <p:spPr>
              <a:xfrm>
                <a:off x="0" y="-57150"/>
                <a:ext cx="356429" cy="4859360"/>
              </a:xfrm>
              <a:prstGeom prst="rect">
                <a:avLst/>
              </a:prstGeom>
            </p:spPr>
            <p:txBody>
              <a:bodyPr lIns="53498" tIns="53498" rIns="53498" bIns="53498" rtlCol="0" anchor="ctr"/>
              <a:lstStyle/>
              <a:p>
                <a:pPr algn="ctr">
                  <a:lnSpc>
                    <a:spcPts val="2801"/>
                  </a:lnSpc>
                </a:pPr>
                <a:endParaRPr/>
              </a:p>
            </p:txBody>
          </p:sp>
        </p:grpSp>
        <p:grpSp>
          <p:nvGrpSpPr>
            <p:cNvPr id="13" name="Group 13"/>
            <p:cNvGrpSpPr/>
            <p:nvPr/>
          </p:nvGrpSpPr>
          <p:grpSpPr>
            <a:xfrm rot="5400000">
              <a:off x="12656286" y="2257740"/>
              <a:ext cx="1900244" cy="25602213"/>
              <a:chOff x="0" y="0"/>
              <a:chExt cx="356429" cy="4802210"/>
            </a:xfrm>
          </p:grpSpPr>
          <p:sp>
            <p:nvSpPr>
              <p:cNvPr id="14" name="Freeform 14"/>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E65C7E"/>
              </a:solidFill>
            </p:spPr>
          </p:sp>
          <p:sp>
            <p:nvSpPr>
              <p:cNvPr id="15" name="TextBox 15"/>
              <p:cNvSpPr txBox="1"/>
              <p:nvPr/>
            </p:nvSpPr>
            <p:spPr>
              <a:xfrm>
                <a:off x="0" y="-57150"/>
                <a:ext cx="356429" cy="4859360"/>
              </a:xfrm>
              <a:prstGeom prst="rect">
                <a:avLst/>
              </a:prstGeom>
            </p:spPr>
            <p:txBody>
              <a:bodyPr lIns="53498" tIns="53498" rIns="53498" bIns="53498" rtlCol="0" anchor="ctr"/>
              <a:lstStyle/>
              <a:p>
                <a:pPr algn="ctr">
                  <a:lnSpc>
                    <a:spcPts val="2801"/>
                  </a:lnSpc>
                </a:pPr>
                <a:endParaRPr/>
              </a:p>
            </p:txBody>
          </p:sp>
        </p:grpSp>
      </p:grpSp>
      <p:sp>
        <p:nvSpPr>
          <p:cNvPr id="16" name="TextBox 16"/>
          <p:cNvSpPr txBox="1"/>
          <p:nvPr/>
        </p:nvSpPr>
        <p:spPr>
          <a:xfrm>
            <a:off x="2948916" y="903606"/>
            <a:ext cx="11626532" cy="1629861"/>
          </a:xfrm>
          <a:prstGeom prst="rect">
            <a:avLst/>
          </a:prstGeom>
        </p:spPr>
        <p:txBody>
          <a:bodyPr lIns="0" tIns="0" rIns="0" bIns="0" rtlCol="0" anchor="t">
            <a:spAutoFit/>
          </a:bodyPr>
          <a:lstStyle/>
          <a:p>
            <a:pPr algn="ctr">
              <a:lnSpc>
                <a:spcPts val="6017"/>
              </a:lnSpc>
            </a:pPr>
            <a:r>
              <a:rPr lang="en-US" sz="7521" spc="503" dirty="0">
                <a:solidFill>
                  <a:srgbClr val="00AD9C"/>
                </a:solidFill>
                <a:latin typeface="Marykate"/>
                <a:ea typeface="Marykate"/>
                <a:cs typeface="Marykate"/>
                <a:sym typeface="Marykate"/>
              </a:rPr>
              <a:t>TYPES OF INTEMOLECULAR FORCES</a:t>
            </a:r>
          </a:p>
        </p:txBody>
      </p:sp>
      <p:sp>
        <p:nvSpPr>
          <p:cNvPr id="17" name="Freeform 17"/>
          <p:cNvSpPr/>
          <p:nvPr/>
        </p:nvSpPr>
        <p:spPr>
          <a:xfrm>
            <a:off x="15908221" y="7258248"/>
            <a:ext cx="2702157" cy="3230840"/>
          </a:xfrm>
          <a:custGeom>
            <a:avLst/>
            <a:gdLst/>
            <a:ahLst/>
            <a:cxnLst/>
            <a:rect l="l" t="t" r="r" b="b"/>
            <a:pathLst>
              <a:path w="2702157" h="3230840">
                <a:moveTo>
                  <a:pt x="0" y="0"/>
                </a:moveTo>
                <a:lnTo>
                  <a:pt x="2702158" y="0"/>
                </a:lnTo>
                <a:lnTo>
                  <a:pt x="2702158" y="3230840"/>
                </a:lnTo>
                <a:lnTo>
                  <a:pt x="0" y="32308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rot="-1236592">
            <a:off x="905513" y="7313616"/>
            <a:ext cx="1316169" cy="2752444"/>
          </a:xfrm>
          <a:custGeom>
            <a:avLst/>
            <a:gdLst/>
            <a:ahLst/>
            <a:cxnLst/>
            <a:rect l="l" t="t" r="r" b="b"/>
            <a:pathLst>
              <a:path w="1316169" h="2752444">
                <a:moveTo>
                  <a:pt x="0" y="0"/>
                </a:moveTo>
                <a:lnTo>
                  <a:pt x="1316169" y="0"/>
                </a:lnTo>
                <a:lnTo>
                  <a:pt x="1316169" y="2752445"/>
                </a:lnTo>
                <a:lnTo>
                  <a:pt x="0" y="27524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Freeform 19"/>
          <p:cNvSpPr/>
          <p:nvPr/>
        </p:nvSpPr>
        <p:spPr>
          <a:xfrm>
            <a:off x="323058" y="340690"/>
            <a:ext cx="2963744" cy="2893691"/>
          </a:xfrm>
          <a:custGeom>
            <a:avLst/>
            <a:gdLst/>
            <a:ahLst/>
            <a:cxnLst/>
            <a:rect l="l" t="t" r="r" b="b"/>
            <a:pathLst>
              <a:path w="2963744" h="2893691">
                <a:moveTo>
                  <a:pt x="0" y="0"/>
                </a:moveTo>
                <a:lnTo>
                  <a:pt x="2963743" y="0"/>
                </a:lnTo>
                <a:lnTo>
                  <a:pt x="2963743" y="2893691"/>
                </a:lnTo>
                <a:lnTo>
                  <a:pt x="0" y="289369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0" name="Freeform 20"/>
          <p:cNvSpPr/>
          <p:nvPr/>
        </p:nvSpPr>
        <p:spPr>
          <a:xfrm rot="-1103996">
            <a:off x="15743052" y="840649"/>
            <a:ext cx="1896188" cy="3364204"/>
          </a:xfrm>
          <a:custGeom>
            <a:avLst/>
            <a:gdLst/>
            <a:ahLst/>
            <a:cxnLst/>
            <a:rect l="l" t="t" r="r" b="b"/>
            <a:pathLst>
              <a:path w="1896188" h="3364204">
                <a:moveTo>
                  <a:pt x="0" y="0"/>
                </a:moveTo>
                <a:lnTo>
                  <a:pt x="1896188" y="0"/>
                </a:lnTo>
                <a:lnTo>
                  <a:pt x="1896188" y="3364205"/>
                </a:lnTo>
                <a:lnTo>
                  <a:pt x="0" y="336420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21" name="Group 21"/>
          <p:cNvGrpSpPr/>
          <p:nvPr/>
        </p:nvGrpSpPr>
        <p:grpSpPr>
          <a:xfrm>
            <a:off x="1717687" y="4678387"/>
            <a:ext cx="229651" cy="229651"/>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B5DB"/>
            </a:solidFill>
          </p:spPr>
        </p:sp>
      </p:grpSp>
      <p:sp>
        <p:nvSpPr>
          <p:cNvPr id="23" name="Freeform 23"/>
          <p:cNvSpPr/>
          <p:nvPr/>
        </p:nvSpPr>
        <p:spPr>
          <a:xfrm>
            <a:off x="796669" y="4271065"/>
            <a:ext cx="238202" cy="236037"/>
          </a:xfrm>
          <a:custGeom>
            <a:avLst/>
            <a:gdLst/>
            <a:ahLst/>
            <a:cxnLst/>
            <a:rect l="l" t="t" r="r" b="b"/>
            <a:pathLst>
              <a:path w="238202" h="236037">
                <a:moveTo>
                  <a:pt x="0" y="0"/>
                </a:moveTo>
                <a:lnTo>
                  <a:pt x="238203" y="0"/>
                </a:lnTo>
                <a:lnTo>
                  <a:pt x="238203" y="236037"/>
                </a:lnTo>
                <a:lnTo>
                  <a:pt x="0" y="23603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4" name="Freeform 24"/>
          <p:cNvSpPr/>
          <p:nvPr/>
        </p:nvSpPr>
        <p:spPr>
          <a:xfrm rot="-771795">
            <a:off x="322580" y="9449844"/>
            <a:ext cx="433712" cy="411632"/>
          </a:xfrm>
          <a:custGeom>
            <a:avLst/>
            <a:gdLst/>
            <a:ahLst/>
            <a:cxnLst/>
            <a:rect l="l" t="t" r="r" b="b"/>
            <a:pathLst>
              <a:path w="433712" h="411632">
                <a:moveTo>
                  <a:pt x="0" y="0"/>
                </a:moveTo>
                <a:lnTo>
                  <a:pt x="433712" y="0"/>
                </a:lnTo>
                <a:lnTo>
                  <a:pt x="433712" y="411632"/>
                </a:lnTo>
                <a:lnTo>
                  <a:pt x="0" y="41163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5" name="Freeform 25"/>
          <p:cNvSpPr/>
          <p:nvPr/>
        </p:nvSpPr>
        <p:spPr>
          <a:xfrm>
            <a:off x="1637367" y="6352043"/>
            <a:ext cx="464062" cy="471782"/>
          </a:xfrm>
          <a:custGeom>
            <a:avLst/>
            <a:gdLst/>
            <a:ahLst/>
            <a:cxnLst/>
            <a:rect l="l" t="t" r="r" b="b"/>
            <a:pathLst>
              <a:path w="464062" h="471782">
                <a:moveTo>
                  <a:pt x="0" y="0"/>
                </a:moveTo>
                <a:lnTo>
                  <a:pt x="464061" y="0"/>
                </a:lnTo>
                <a:lnTo>
                  <a:pt x="464061" y="471782"/>
                </a:lnTo>
                <a:lnTo>
                  <a:pt x="0" y="47178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26" name="Group 26"/>
          <p:cNvGrpSpPr>
            <a:grpSpLocks noChangeAspect="1"/>
          </p:cNvGrpSpPr>
          <p:nvPr/>
        </p:nvGrpSpPr>
        <p:grpSpPr>
          <a:xfrm rot="-874149">
            <a:off x="702580" y="5602252"/>
            <a:ext cx="498419" cy="262574"/>
            <a:chOff x="0" y="0"/>
            <a:chExt cx="1610360" cy="848360"/>
          </a:xfrm>
        </p:grpSpPr>
        <p:sp>
          <p:nvSpPr>
            <p:cNvPr id="27" name="Freeform 27"/>
            <p:cNvSpPr/>
            <p:nvPr/>
          </p:nvSpPr>
          <p:spPr>
            <a:xfrm>
              <a:off x="278" y="0"/>
              <a:ext cx="1611075" cy="848360"/>
            </a:xfrm>
            <a:custGeom>
              <a:avLst/>
              <a:gdLst/>
              <a:ahLst/>
              <a:cxnLst/>
              <a:rect l="l" t="t" r="r" b="b"/>
              <a:pathLst>
                <a:path w="1611075" h="848360">
                  <a:moveTo>
                    <a:pt x="234672" y="848360"/>
                  </a:moveTo>
                  <a:cubicBezTo>
                    <a:pt x="204192" y="848360"/>
                    <a:pt x="173712" y="842010"/>
                    <a:pt x="143232" y="829310"/>
                  </a:cubicBezTo>
                  <a:cubicBezTo>
                    <a:pt x="23852" y="778510"/>
                    <a:pt x="-32028" y="641350"/>
                    <a:pt x="18772" y="521970"/>
                  </a:cubicBezTo>
                  <a:cubicBezTo>
                    <a:pt x="152122" y="204470"/>
                    <a:pt x="460732" y="0"/>
                    <a:pt x="804902" y="0"/>
                  </a:cubicBezTo>
                  <a:cubicBezTo>
                    <a:pt x="1149072" y="0"/>
                    <a:pt x="1457682" y="204470"/>
                    <a:pt x="1592302" y="521970"/>
                  </a:cubicBezTo>
                  <a:cubicBezTo>
                    <a:pt x="1643102" y="641350"/>
                    <a:pt x="1587222" y="779780"/>
                    <a:pt x="1467842" y="829310"/>
                  </a:cubicBezTo>
                  <a:cubicBezTo>
                    <a:pt x="1348462" y="880110"/>
                    <a:pt x="1210032" y="824230"/>
                    <a:pt x="1160502" y="704850"/>
                  </a:cubicBezTo>
                  <a:cubicBezTo>
                    <a:pt x="1099542" y="562610"/>
                    <a:pt x="959842" y="469900"/>
                    <a:pt x="804902" y="469900"/>
                  </a:cubicBezTo>
                  <a:cubicBezTo>
                    <a:pt x="649962" y="469900"/>
                    <a:pt x="511532" y="562610"/>
                    <a:pt x="450572" y="704850"/>
                  </a:cubicBezTo>
                  <a:cubicBezTo>
                    <a:pt x="413742" y="793750"/>
                    <a:pt x="326112" y="848360"/>
                    <a:pt x="234672" y="848360"/>
                  </a:cubicBezTo>
                  <a:close/>
                </a:path>
              </a:pathLst>
            </a:custGeom>
            <a:solidFill>
              <a:srgbClr val="F2BC2A"/>
            </a:solidFill>
          </p:spPr>
        </p:sp>
      </p:grpSp>
      <p:grpSp>
        <p:nvGrpSpPr>
          <p:cNvPr id="28" name="Group 28"/>
          <p:cNvGrpSpPr>
            <a:grpSpLocks noChangeAspect="1"/>
          </p:cNvGrpSpPr>
          <p:nvPr/>
        </p:nvGrpSpPr>
        <p:grpSpPr>
          <a:xfrm rot="10171898">
            <a:off x="1583303" y="3464058"/>
            <a:ext cx="498419" cy="262574"/>
            <a:chOff x="0" y="0"/>
            <a:chExt cx="1610360" cy="848360"/>
          </a:xfrm>
        </p:grpSpPr>
        <p:sp>
          <p:nvSpPr>
            <p:cNvPr id="29" name="Freeform 29"/>
            <p:cNvSpPr/>
            <p:nvPr/>
          </p:nvSpPr>
          <p:spPr>
            <a:xfrm>
              <a:off x="278" y="0"/>
              <a:ext cx="1611075" cy="848360"/>
            </a:xfrm>
            <a:custGeom>
              <a:avLst/>
              <a:gdLst/>
              <a:ahLst/>
              <a:cxnLst/>
              <a:rect l="l" t="t" r="r" b="b"/>
              <a:pathLst>
                <a:path w="1611075" h="848360">
                  <a:moveTo>
                    <a:pt x="234672" y="848360"/>
                  </a:moveTo>
                  <a:cubicBezTo>
                    <a:pt x="204192" y="848360"/>
                    <a:pt x="173712" y="842010"/>
                    <a:pt x="143232" y="829310"/>
                  </a:cubicBezTo>
                  <a:cubicBezTo>
                    <a:pt x="23852" y="778510"/>
                    <a:pt x="-32028" y="641350"/>
                    <a:pt x="18772" y="521970"/>
                  </a:cubicBezTo>
                  <a:cubicBezTo>
                    <a:pt x="152122" y="204470"/>
                    <a:pt x="460732" y="0"/>
                    <a:pt x="804902" y="0"/>
                  </a:cubicBezTo>
                  <a:cubicBezTo>
                    <a:pt x="1149072" y="0"/>
                    <a:pt x="1457682" y="204470"/>
                    <a:pt x="1592302" y="521970"/>
                  </a:cubicBezTo>
                  <a:cubicBezTo>
                    <a:pt x="1643102" y="641350"/>
                    <a:pt x="1587222" y="779780"/>
                    <a:pt x="1467842" y="829310"/>
                  </a:cubicBezTo>
                  <a:cubicBezTo>
                    <a:pt x="1348462" y="880110"/>
                    <a:pt x="1210032" y="824230"/>
                    <a:pt x="1160502" y="704850"/>
                  </a:cubicBezTo>
                  <a:cubicBezTo>
                    <a:pt x="1099542" y="562610"/>
                    <a:pt x="959842" y="469900"/>
                    <a:pt x="804902" y="469900"/>
                  </a:cubicBezTo>
                  <a:cubicBezTo>
                    <a:pt x="649962" y="469900"/>
                    <a:pt x="511532" y="562610"/>
                    <a:pt x="450572" y="704850"/>
                  </a:cubicBezTo>
                  <a:cubicBezTo>
                    <a:pt x="413742" y="793750"/>
                    <a:pt x="326112" y="848360"/>
                    <a:pt x="234672" y="848360"/>
                  </a:cubicBezTo>
                  <a:close/>
                </a:path>
              </a:pathLst>
            </a:custGeom>
            <a:solidFill>
              <a:srgbClr val="F2BC2A"/>
            </a:solidFill>
          </p:spPr>
        </p:sp>
      </p:grpSp>
      <p:grpSp>
        <p:nvGrpSpPr>
          <p:cNvPr id="30" name="Group 30"/>
          <p:cNvGrpSpPr/>
          <p:nvPr/>
        </p:nvGrpSpPr>
        <p:grpSpPr>
          <a:xfrm>
            <a:off x="17544116" y="4522721"/>
            <a:ext cx="229651" cy="229651"/>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B5DB"/>
            </a:solidFill>
          </p:spPr>
        </p:sp>
      </p:grpSp>
      <p:sp>
        <p:nvSpPr>
          <p:cNvPr id="32" name="Freeform 32"/>
          <p:cNvSpPr/>
          <p:nvPr/>
        </p:nvSpPr>
        <p:spPr>
          <a:xfrm>
            <a:off x="17401708" y="716243"/>
            <a:ext cx="488240" cy="483801"/>
          </a:xfrm>
          <a:custGeom>
            <a:avLst/>
            <a:gdLst/>
            <a:ahLst/>
            <a:cxnLst/>
            <a:rect l="l" t="t" r="r" b="b"/>
            <a:pathLst>
              <a:path w="488240" h="483801">
                <a:moveTo>
                  <a:pt x="0" y="0"/>
                </a:moveTo>
                <a:lnTo>
                  <a:pt x="488240" y="0"/>
                </a:lnTo>
                <a:lnTo>
                  <a:pt x="488240" y="483801"/>
                </a:lnTo>
                <a:lnTo>
                  <a:pt x="0" y="483801"/>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3" name="Freeform 33"/>
          <p:cNvSpPr/>
          <p:nvPr/>
        </p:nvSpPr>
        <p:spPr>
          <a:xfrm rot="-771795">
            <a:off x="17442085" y="5897299"/>
            <a:ext cx="433712" cy="411632"/>
          </a:xfrm>
          <a:custGeom>
            <a:avLst/>
            <a:gdLst/>
            <a:ahLst/>
            <a:cxnLst/>
            <a:rect l="l" t="t" r="r" b="b"/>
            <a:pathLst>
              <a:path w="433712" h="411632">
                <a:moveTo>
                  <a:pt x="0" y="0"/>
                </a:moveTo>
                <a:lnTo>
                  <a:pt x="433712" y="0"/>
                </a:lnTo>
                <a:lnTo>
                  <a:pt x="433712" y="411632"/>
                </a:lnTo>
                <a:lnTo>
                  <a:pt x="0" y="41163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4" name="Freeform 34"/>
          <p:cNvSpPr/>
          <p:nvPr/>
        </p:nvSpPr>
        <p:spPr>
          <a:xfrm>
            <a:off x="16523523" y="4957450"/>
            <a:ext cx="464062" cy="471782"/>
          </a:xfrm>
          <a:custGeom>
            <a:avLst/>
            <a:gdLst/>
            <a:ahLst/>
            <a:cxnLst/>
            <a:rect l="l" t="t" r="r" b="b"/>
            <a:pathLst>
              <a:path w="464062" h="471782">
                <a:moveTo>
                  <a:pt x="0" y="0"/>
                </a:moveTo>
                <a:lnTo>
                  <a:pt x="464062" y="0"/>
                </a:lnTo>
                <a:lnTo>
                  <a:pt x="464062" y="471781"/>
                </a:lnTo>
                <a:lnTo>
                  <a:pt x="0" y="47178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35" name="Group 35"/>
          <p:cNvGrpSpPr>
            <a:grpSpLocks noChangeAspect="1"/>
          </p:cNvGrpSpPr>
          <p:nvPr/>
        </p:nvGrpSpPr>
        <p:grpSpPr>
          <a:xfrm rot="-874149">
            <a:off x="16506344" y="6632665"/>
            <a:ext cx="498419" cy="262574"/>
            <a:chOff x="0" y="0"/>
            <a:chExt cx="1610360" cy="848360"/>
          </a:xfrm>
        </p:grpSpPr>
        <p:sp>
          <p:nvSpPr>
            <p:cNvPr id="36" name="Freeform 36"/>
            <p:cNvSpPr/>
            <p:nvPr/>
          </p:nvSpPr>
          <p:spPr>
            <a:xfrm>
              <a:off x="278" y="0"/>
              <a:ext cx="1611075" cy="848360"/>
            </a:xfrm>
            <a:custGeom>
              <a:avLst/>
              <a:gdLst/>
              <a:ahLst/>
              <a:cxnLst/>
              <a:rect l="l" t="t" r="r" b="b"/>
              <a:pathLst>
                <a:path w="1611075" h="848360">
                  <a:moveTo>
                    <a:pt x="234672" y="848360"/>
                  </a:moveTo>
                  <a:cubicBezTo>
                    <a:pt x="204192" y="848360"/>
                    <a:pt x="173712" y="842010"/>
                    <a:pt x="143232" y="829310"/>
                  </a:cubicBezTo>
                  <a:cubicBezTo>
                    <a:pt x="23852" y="778510"/>
                    <a:pt x="-32028" y="641350"/>
                    <a:pt x="18772" y="521970"/>
                  </a:cubicBezTo>
                  <a:cubicBezTo>
                    <a:pt x="152122" y="204470"/>
                    <a:pt x="460732" y="0"/>
                    <a:pt x="804902" y="0"/>
                  </a:cubicBezTo>
                  <a:cubicBezTo>
                    <a:pt x="1149072" y="0"/>
                    <a:pt x="1457682" y="204470"/>
                    <a:pt x="1592302" y="521970"/>
                  </a:cubicBezTo>
                  <a:cubicBezTo>
                    <a:pt x="1643102" y="641350"/>
                    <a:pt x="1587222" y="779780"/>
                    <a:pt x="1467842" y="829310"/>
                  </a:cubicBezTo>
                  <a:cubicBezTo>
                    <a:pt x="1348462" y="880110"/>
                    <a:pt x="1210032" y="824230"/>
                    <a:pt x="1160502" y="704850"/>
                  </a:cubicBezTo>
                  <a:cubicBezTo>
                    <a:pt x="1099542" y="562610"/>
                    <a:pt x="959842" y="469900"/>
                    <a:pt x="804902" y="469900"/>
                  </a:cubicBezTo>
                  <a:cubicBezTo>
                    <a:pt x="649962" y="469900"/>
                    <a:pt x="511532" y="562610"/>
                    <a:pt x="450572" y="704850"/>
                  </a:cubicBezTo>
                  <a:cubicBezTo>
                    <a:pt x="413742" y="793750"/>
                    <a:pt x="326112" y="848360"/>
                    <a:pt x="234672" y="848360"/>
                  </a:cubicBezTo>
                  <a:close/>
                </a:path>
              </a:pathLst>
            </a:custGeom>
            <a:solidFill>
              <a:srgbClr val="F2BC2A"/>
            </a:solidFill>
          </p:spPr>
        </p:sp>
      </p:grpSp>
      <p:sp>
        <p:nvSpPr>
          <p:cNvPr id="37" name="TextBox 37"/>
          <p:cNvSpPr txBox="1"/>
          <p:nvPr/>
        </p:nvSpPr>
        <p:spPr>
          <a:xfrm>
            <a:off x="5496567" y="3291531"/>
            <a:ext cx="6531230" cy="527685"/>
          </a:xfrm>
          <a:prstGeom prst="rect">
            <a:avLst/>
          </a:prstGeom>
        </p:spPr>
        <p:txBody>
          <a:bodyPr lIns="0" tIns="0" rIns="0" bIns="0" rtlCol="0" anchor="t">
            <a:spAutoFit/>
          </a:bodyPr>
          <a:lstStyle/>
          <a:p>
            <a:pPr marL="842007" lvl="1" indent="-421003" algn="ctr">
              <a:lnSpc>
                <a:spcPts val="3899"/>
              </a:lnSpc>
              <a:buAutoNum type="arabicPeriod"/>
            </a:pPr>
            <a:r>
              <a:rPr lang="en-US" sz="3899" spc="167" dirty="0">
                <a:solidFill>
                  <a:srgbClr val="00AD9C"/>
                </a:solidFill>
                <a:latin typeface="Marykate"/>
                <a:ea typeface="Marykate"/>
                <a:cs typeface="Marykate"/>
                <a:sym typeface="Marykate"/>
              </a:rPr>
              <a:t>LONDON DISPERSION FORCES </a:t>
            </a:r>
          </a:p>
        </p:txBody>
      </p:sp>
      <p:sp>
        <p:nvSpPr>
          <p:cNvPr id="38" name="TextBox 38"/>
          <p:cNvSpPr txBox="1"/>
          <p:nvPr/>
        </p:nvSpPr>
        <p:spPr>
          <a:xfrm>
            <a:off x="2442638" y="3819609"/>
            <a:ext cx="13051654" cy="1947207"/>
          </a:xfrm>
          <a:prstGeom prst="rect">
            <a:avLst/>
          </a:prstGeom>
        </p:spPr>
        <p:txBody>
          <a:bodyPr lIns="0" tIns="0" rIns="0" bIns="0" rtlCol="0" anchor="t">
            <a:spAutoFit/>
          </a:bodyPr>
          <a:lstStyle/>
          <a:p>
            <a:pPr algn="ctr">
              <a:lnSpc>
                <a:spcPts val="3848"/>
              </a:lnSpc>
            </a:pPr>
            <a:r>
              <a:rPr lang="en-US" sz="3233" b="1" dirty="0">
                <a:solidFill>
                  <a:srgbClr val="003933"/>
                </a:solidFill>
                <a:latin typeface="Dosis Semi-Bold"/>
                <a:ea typeface="Tahoma" panose="020B0604030504040204" pitchFamily="34" charset="0"/>
                <a:cs typeface="Tahoma" panose="020B0604030504040204" pitchFamily="34" charset="0"/>
                <a:sym typeface="Dosis Semi-Bold"/>
              </a:rPr>
              <a:t>London Dispersion Forces are weak attractions found in all molecules. They happen when electrons briefly shift to one side, creating a temporary dipole that attracts nearby molecules. These forces get stronger in larger or heavier molecules.</a:t>
            </a:r>
          </a:p>
        </p:txBody>
      </p:sp>
      <p:sp>
        <p:nvSpPr>
          <p:cNvPr id="39" name="TextBox 39"/>
          <p:cNvSpPr txBox="1"/>
          <p:nvPr/>
        </p:nvSpPr>
        <p:spPr>
          <a:xfrm>
            <a:off x="2442638" y="6103115"/>
            <a:ext cx="13051654" cy="2918757"/>
          </a:xfrm>
          <a:prstGeom prst="rect">
            <a:avLst/>
          </a:prstGeom>
        </p:spPr>
        <p:txBody>
          <a:bodyPr lIns="0" tIns="0" rIns="0" bIns="0" rtlCol="0" anchor="t">
            <a:spAutoFit/>
          </a:bodyPr>
          <a:lstStyle/>
          <a:p>
            <a:pPr algn="ctr">
              <a:lnSpc>
                <a:spcPts val="3848"/>
              </a:lnSpc>
            </a:pPr>
            <a:r>
              <a:rPr lang="en-US" sz="3233" b="1">
                <a:solidFill>
                  <a:srgbClr val="003933"/>
                </a:solidFill>
                <a:latin typeface="Dosis Bold"/>
                <a:ea typeface="Dosis Bold"/>
                <a:cs typeface="Dosis Bold"/>
                <a:sym typeface="Dosis Bold"/>
              </a:rPr>
              <a:t>Examples:</a:t>
            </a:r>
          </a:p>
          <a:p>
            <a:pPr marL="698172" lvl="1" indent="-349086" algn="ctr">
              <a:lnSpc>
                <a:spcPts val="3848"/>
              </a:lnSpc>
              <a:buFont typeface="Arial"/>
              <a:buChar char="•"/>
            </a:pPr>
            <a:r>
              <a:rPr lang="en-US" sz="3233" b="1">
                <a:solidFill>
                  <a:srgbClr val="003933"/>
                </a:solidFill>
                <a:latin typeface="Dosis Semi-Bold"/>
                <a:ea typeface="Dosis Semi-Bold"/>
                <a:cs typeface="Dosis Semi-Bold"/>
                <a:sym typeface="Dosis Semi-Bold"/>
              </a:rPr>
              <a:t>Nonpolar molecules like O₂ (oxygen) and N₂ (nitrogen) being able to liquefy because of temporary dipoles.</a:t>
            </a:r>
          </a:p>
          <a:p>
            <a:pPr algn="ctr">
              <a:lnSpc>
                <a:spcPts val="3848"/>
              </a:lnSpc>
            </a:pPr>
            <a:endParaRPr lang="en-US" sz="3233" b="1">
              <a:solidFill>
                <a:srgbClr val="003933"/>
              </a:solidFill>
              <a:latin typeface="Dosis Semi-Bold"/>
              <a:ea typeface="Dosis Semi-Bold"/>
              <a:cs typeface="Dosis Semi-Bold"/>
              <a:sym typeface="Dosis Semi-Bold"/>
            </a:endParaRPr>
          </a:p>
          <a:p>
            <a:pPr marL="698172" lvl="1" indent="-349086" algn="ctr">
              <a:lnSpc>
                <a:spcPts val="3848"/>
              </a:lnSpc>
              <a:buFont typeface="Arial"/>
              <a:buChar char="•"/>
            </a:pPr>
            <a:r>
              <a:rPr lang="en-US" sz="3233" b="1">
                <a:solidFill>
                  <a:srgbClr val="003933"/>
                </a:solidFill>
                <a:latin typeface="Dosis Semi-Bold"/>
                <a:ea typeface="Dosis Semi-Bold"/>
                <a:cs typeface="Dosis Semi-Bold"/>
                <a:sym typeface="Dosis Semi-Bold"/>
              </a:rPr>
              <a:t>Noble gases like helium (He) and argon (Ar) condensing into liquids at very low temperatures.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r="-9222"/>
            </a:stretch>
          </a:blipFill>
        </p:spPr>
      </p:sp>
      <p:grpSp>
        <p:nvGrpSpPr>
          <p:cNvPr id="3" name="Group 3"/>
          <p:cNvGrpSpPr/>
          <p:nvPr/>
        </p:nvGrpSpPr>
        <p:grpSpPr>
          <a:xfrm>
            <a:off x="-869488" y="-836544"/>
            <a:ext cx="20086371" cy="12006726"/>
            <a:chOff x="0" y="0"/>
            <a:chExt cx="26781829" cy="16008969"/>
          </a:xfrm>
        </p:grpSpPr>
        <p:grpSp>
          <p:nvGrpSpPr>
            <p:cNvPr id="4" name="Group 4"/>
            <p:cNvGrpSpPr/>
            <p:nvPr/>
          </p:nvGrpSpPr>
          <p:grpSpPr>
            <a:xfrm>
              <a:off x="0" y="394920"/>
              <a:ext cx="1900244" cy="15205129"/>
              <a:chOff x="0" y="0"/>
              <a:chExt cx="356429" cy="2852028"/>
            </a:xfrm>
          </p:grpSpPr>
          <p:sp>
            <p:nvSpPr>
              <p:cNvPr id="5" name="Freeform 5"/>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E65C7E"/>
              </a:solidFill>
            </p:spPr>
          </p:sp>
          <p:sp>
            <p:nvSpPr>
              <p:cNvPr id="6" name="TextBox 6"/>
              <p:cNvSpPr txBox="1"/>
              <p:nvPr/>
            </p:nvSpPr>
            <p:spPr>
              <a:xfrm>
                <a:off x="0" y="-57150"/>
                <a:ext cx="356429" cy="2909178"/>
              </a:xfrm>
              <a:prstGeom prst="rect">
                <a:avLst/>
              </a:prstGeom>
            </p:spPr>
            <p:txBody>
              <a:bodyPr lIns="53498" tIns="53498" rIns="53498" bIns="53498" rtlCol="0" anchor="ctr"/>
              <a:lstStyle/>
              <a:p>
                <a:pPr algn="ctr">
                  <a:lnSpc>
                    <a:spcPts val="2801"/>
                  </a:lnSpc>
                </a:pPr>
                <a:endParaRPr/>
              </a:p>
            </p:txBody>
          </p:sp>
        </p:grpSp>
        <p:grpSp>
          <p:nvGrpSpPr>
            <p:cNvPr id="7" name="Group 7"/>
            <p:cNvGrpSpPr/>
            <p:nvPr/>
          </p:nvGrpSpPr>
          <p:grpSpPr>
            <a:xfrm>
              <a:off x="24881585" y="394920"/>
              <a:ext cx="1900244" cy="15205129"/>
              <a:chOff x="0" y="0"/>
              <a:chExt cx="356429" cy="2852028"/>
            </a:xfrm>
          </p:grpSpPr>
          <p:sp>
            <p:nvSpPr>
              <p:cNvPr id="8" name="Freeform 8"/>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E65C7E"/>
              </a:solidFill>
            </p:spPr>
          </p:sp>
          <p:sp>
            <p:nvSpPr>
              <p:cNvPr id="9" name="TextBox 9"/>
              <p:cNvSpPr txBox="1"/>
              <p:nvPr/>
            </p:nvSpPr>
            <p:spPr>
              <a:xfrm>
                <a:off x="0" y="-57150"/>
                <a:ext cx="356429" cy="2909178"/>
              </a:xfrm>
              <a:prstGeom prst="rect">
                <a:avLst/>
              </a:prstGeom>
            </p:spPr>
            <p:txBody>
              <a:bodyPr lIns="53498" tIns="53498" rIns="53498" bIns="53498" rtlCol="0" anchor="ctr"/>
              <a:lstStyle/>
              <a:p>
                <a:pPr algn="ctr">
                  <a:lnSpc>
                    <a:spcPts val="2801"/>
                  </a:lnSpc>
                </a:pPr>
                <a:endParaRPr/>
              </a:p>
            </p:txBody>
          </p:sp>
        </p:grpSp>
        <p:grpSp>
          <p:nvGrpSpPr>
            <p:cNvPr id="10" name="Group 10"/>
            <p:cNvGrpSpPr/>
            <p:nvPr/>
          </p:nvGrpSpPr>
          <p:grpSpPr>
            <a:xfrm rot="5400000">
              <a:off x="12801106" y="-11850985"/>
              <a:ext cx="1900244" cy="25602213"/>
              <a:chOff x="0" y="0"/>
              <a:chExt cx="356429" cy="4802210"/>
            </a:xfrm>
          </p:grpSpPr>
          <p:sp>
            <p:nvSpPr>
              <p:cNvPr id="11" name="Freeform 11"/>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E65C7E"/>
              </a:solidFill>
            </p:spPr>
          </p:sp>
          <p:sp>
            <p:nvSpPr>
              <p:cNvPr id="12" name="TextBox 12"/>
              <p:cNvSpPr txBox="1"/>
              <p:nvPr/>
            </p:nvSpPr>
            <p:spPr>
              <a:xfrm>
                <a:off x="0" y="-57150"/>
                <a:ext cx="356429" cy="4859360"/>
              </a:xfrm>
              <a:prstGeom prst="rect">
                <a:avLst/>
              </a:prstGeom>
            </p:spPr>
            <p:txBody>
              <a:bodyPr lIns="53498" tIns="53498" rIns="53498" bIns="53498" rtlCol="0" anchor="ctr"/>
              <a:lstStyle/>
              <a:p>
                <a:pPr algn="ctr">
                  <a:lnSpc>
                    <a:spcPts val="2801"/>
                  </a:lnSpc>
                </a:pPr>
                <a:endParaRPr/>
              </a:p>
            </p:txBody>
          </p:sp>
        </p:grpSp>
        <p:grpSp>
          <p:nvGrpSpPr>
            <p:cNvPr id="13" name="Group 13"/>
            <p:cNvGrpSpPr/>
            <p:nvPr/>
          </p:nvGrpSpPr>
          <p:grpSpPr>
            <a:xfrm rot="5400000">
              <a:off x="12656286" y="2257740"/>
              <a:ext cx="1900244" cy="25602213"/>
              <a:chOff x="0" y="0"/>
              <a:chExt cx="356429" cy="4802210"/>
            </a:xfrm>
          </p:grpSpPr>
          <p:sp>
            <p:nvSpPr>
              <p:cNvPr id="14" name="Freeform 14"/>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E65C7E"/>
              </a:solidFill>
            </p:spPr>
          </p:sp>
          <p:sp>
            <p:nvSpPr>
              <p:cNvPr id="15" name="TextBox 15"/>
              <p:cNvSpPr txBox="1"/>
              <p:nvPr/>
            </p:nvSpPr>
            <p:spPr>
              <a:xfrm>
                <a:off x="0" y="-57150"/>
                <a:ext cx="356429" cy="4859360"/>
              </a:xfrm>
              <a:prstGeom prst="rect">
                <a:avLst/>
              </a:prstGeom>
            </p:spPr>
            <p:txBody>
              <a:bodyPr lIns="53498" tIns="53498" rIns="53498" bIns="53498" rtlCol="0" anchor="ctr"/>
              <a:lstStyle/>
              <a:p>
                <a:pPr algn="ctr">
                  <a:lnSpc>
                    <a:spcPts val="2801"/>
                  </a:lnSpc>
                </a:pPr>
                <a:endParaRPr/>
              </a:p>
            </p:txBody>
          </p:sp>
        </p:grpSp>
      </p:grpSp>
      <p:sp>
        <p:nvSpPr>
          <p:cNvPr id="16" name="TextBox 16"/>
          <p:cNvSpPr txBox="1"/>
          <p:nvPr/>
        </p:nvSpPr>
        <p:spPr>
          <a:xfrm>
            <a:off x="2948916" y="903606"/>
            <a:ext cx="11626532" cy="1629861"/>
          </a:xfrm>
          <a:prstGeom prst="rect">
            <a:avLst/>
          </a:prstGeom>
        </p:spPr>
        <p:txBody>
          <a:bodyPr lIns="0" tIns="0" rIns="0" bIns="0" rtlCol="0" anchor="t">
            <a:spAutoFit/>
          </a:bodyPr>
          <a:lstStyle/>
          <a:p>
            <a:pPr algn="ctr">
              <a:lnSpc>
                <a:spcPts val="6017"/>
              </a:lnSpc>
            </a:pPr>
            <a:r>
              <a:rPr lang="en-US" sz="7521" spc="503">
                <a:solidFill>
                  <a:srgbClr val="00AD9C"/>
                </a:solidFill>
                <a:latin typeface="Marykate"/>
                <a:ea typeface="Marykate"/>
                <a:cs typeface="Marykate"/>
                <a:sym typeface="Marykate"/>
              </a:rPr>
              <a:t>TYPES OF INTEMOLECULAR FORCES</a:t>
            </a:r>
          </a:p>
        </p:txBody>
      </p:sp>
      <p:sp>
        <p:nvSpPr>
          <p:cNvPr id="17" name="Freeform 17"/>
          <p:cNvSpPr/>
          <p:nvPr/>
        </p:nvSpPr>
        <p:spPr>
          <a:xfrm>
            <a:off x="15908221" y="7258248"/>
            <a:ext cx="2702157" cy="3230840"/>
          </a:xfrm>
          <a:custGeom>
            <a:avLst/>
            <a:gdLst/>
            <a:ahLst/>
            <a:cxnLst/>
            <a:rect l="l" t="t" r="r" b="b"/>
            <a:pathLst>
              <a:path w="2702157" h="3230840">
                <a:moveTo>
                  <a:pt x="0" y="0"/>
                </a:moveTo>
                <a:lnTo>
                  <a:pt x="2702158" y="0"/>
                </a:lnTo>
                <a:lnTo>
                  <a:pt x="2702158" y="3230840"/>
                </a:lnTo>
                <a:lnTo>
                  <a:pt x="0" y="32308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rot="-1236592">
            <a:off x="905513" y="7313616"/>
            <a:ext cx="1316169" cy="2752444"/>
          </a:xfrm>
          <a:custGeom>
            <a:avLst/>
            <a:gdLst/>
            <a:ahLst/>
            <a:cxnLst/>
            <a:rect l="l" t="t" r="r" b="b"/>
            <a:pathLst>
              <a:path w="1316169" h="2752444">
                <a:moveTo>
                  <a:pt x="0" y="0"/>
                </a:moveTo>
                <a:lnTo>
                  <a:pt x="1316169" y="0"/>
                </a:lnTo>
                <a:lnTo>
                  <a:pt x="1316169" y="2752445"/>
                </a:lnTo>
                <a:lnTo>
                  <a:pt x="0" y="27524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Freeform 19"/>
          <p:cNvSpPr/>
          <p:nvPr/>
        </p:nvSpPr>
        <p:spPr>
          <a:xfrm>
            <a:off x="323058" y="340690"/>
            <a:ext cx="2963744" cy="2893691"/>
          </a:xfrm>
          <a:custGeom>
            <a:avLst/>
            <a:gdLst/>
            <a:ahLst/>
            <a:cxnLst/>
            <a:rect l="l" t="t" r="r" b="b"/>
            <a:pathLst>
              <a:path w="2963744" h="2893691">
                <a:moveTo>
                  <a:pt x="0" y="0"/>
                </a:moveTo>
                <a:lnTo>
                  <a:pt x="2963743" y="0"/>
                </a:lnTo>
                <a:lnTo>
                  <a:pt x="2963743" y="2893691"/>
                </a:lnTo>
                <a:lnTo>
                  <a:pt x="0" y="289369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0" name="Freeform 20"/>
          <p:cNvSpPr/>
          <p:nvPr/>
        </p:nvSpPr>
        <p:spPr>
          <a:xfrm rot="-1103996">
            <a:off x="15743052" y="840649"/>
            <a:ext cx="1896188" cy="3364204"/>
          </a:xfrm>
          <a:custGeom>
            <a:avLst/>
            <a:gdLst/>
            <a:ahLst/>
            <a:cxnLst/>
            <a:rect l="l" t="t" r="r" b="b"/>
            <a:pathLst>
              <a:path w="1896188" h="3364204">
                <a:moveTo>
                  <a:pt x="0" y="0"/>
                </a:moveTo>
                <a:lnTo>
                  <a:pt x="1896188" y="0"/>
                </a:lnTo>
                <a:lnTo>
                  <a:pt x="1896188" y="3364205"/>
                </a:lnTo>
                <a:lnTo>
                  <a:pt x="0" y="336420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21" name="Group 21"/>
          <p:cNvGrpSpPr/>
          <p:nvPr/>
        </p:nvGrpSpPr>
        <p:grpSpPr>
          <a:xfrm>
            <a:off x="1717687" y="4678387"/>
            <a:ext cx="229651" cy="229651"/>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B5DB"/>
            </a:solidFill>
          </p:spPr>
        </p:sp>
      </p:grpSp>
      <p:sp>
        <p:nvSpPr>
          <p:cNvPr id="23" name="Freeform 23"/>
          <p:cNvSpPr/>
          <p:nvPr/>
        </p:nvSpPr>
        <p:spPr>
          <a:xfrm>
            <a:off x="796669" y="4271065"/>
            <a:ext cx="238202" cy="236037"/>
          </a:xfrm>
          <a:custGeom>
            <a:avLst/>
            <a:gdLst/>
            <a:ahLst/>
            <a:cxnLst/>
            <a:rect l="l" t="t" r="r" b="b"/>
            <a:pathLst>
              <a:path w="238202" h="236037">
                <a:moveTo>
                  <a:pt x="0" y="0"/>
                </a:moveTo>
                <a:lnTo>
                  <a:pt x="238203" y="0"/>
                </a:lnTo>
                <a:lnTo>
                  <a:pt x="238203" y="236037"/>
                </a:lnTo>
                <a:lnTo>
                  <a:pt x="0" y="23603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4" name="Freeform 24"/>
          <p:cNvSpPr/>
          <p:nvPr/>
        </p:nvSpPr>
        <p:spPr>
          <a:xfrm rot="-771795">
            <a:off x="322580" y="9449844"/>
            <a:ext cx="433712" cy="411632"/>
          </a:xfrm>
          <a:custGeom>
            <a:avLst/>
            <a:gdLst/>
            <a:ahLst/>
            <a:cxnLst/>
            <a:rect l="l" t="t" r="r" b="b"/>
            <a:pathLst>
              <a:path w="433712" h="411632">
                <a:moveTo>
                  <a:pt x="0" y="0"/>
                </a:moveTo>
                <a:lnTo>
                  <a:pt x="433712" y="0"/>
                </a:lnTo>
                <a:lnTo>
                  <a:pt x="433712" y="411632"/>
                </a:lnTo>
                <a:lnTo>
                  <a:pt x="0" y="41163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5" name="Freeform 25"/>
          <p:cNvSpPr/>
          <p:nvPr/>
        </p:nvSpPr>
        <p:spPr>
          <a:xfrm>
            <a:off x="1637367" y="6352043"/>
            <a:ext cx="464062" cy="471782"/>
          </a:xfrm>
          <a:custGeom>
            <a:avLst/>
            <a:gdLst/>
            <a:ahLst/>
            <a:cxnLst/>
            <a:rect l="l" t="t" r="r" b="b"/>
            <a:pathLst>
              <a:path w="464062" h="471782">
                <a:moveTo>
                  <a:pt x="0" y="0"/>
                </a:moveTo>
                <a:lnTo>
                  <a:pt x="464061" y="0"/>
                </a:lnTo>
                <a:lnTo>
                  <a:pt x="464061" y="471782"/>
                </a:lnTo>
                <a:lnTo>
                  <a:pt x="0" y="47178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26" name="Group 26"/>
          <p:cNvGrpSpPr>
            <a:grpSpLocks noChangeAspect="1"/>
          </p:cNvGrpSpPr>
          <p:nvPr/>
        </p:nvGrpSpPr>
        <p:grpSpPr>
          <a:xfrm rot="-874149">
            <a:off x="702580" y="5602252"/>
            <a:ext cx="498419" cy="262574"/>
            <a:chOff x="0" y="0"/>
            <a:chExt cx="1610360" cy="848360"/>
          </a:xfrm>
        </p:grpSpPr>
        <p:sp>
          <p:nvSpPr>
            <p:cNvPr id="27" name="Freeform 27"/>
            <p:cNvSpPr/>
            <p:nvPr/>
          </p:nvSpPr>
          <p:spPr>
            <a:xfrm>
              <a:off x="278" y="0"/>
              <a:ext cx="1611075" cy="848360"/>
            </a:xfrm>
            <a:custGeom>
              <a:avLst/>
              <a:gdLst/>
              <a:ahLst/>
              <a:cxnLst/>
              <a:rect l="l" t="t" r="r" b="b"/>
              <a:pathLst>
                <a:path w="1611075" h="848360">
                  <a:moveTo>
                    <a:pt x="234672" y="848360"/>
                  </a:moveTo>
                  <a:cubicBezTo>
                    <a:pt x="204192" y="848360"/>
                    <a:pt x="173712" y="842010"/>
                    <a:pt x="143232" y="829310"/>
                  </a:cubicBezTo>
                  <a:cubicBezTo>
                    <a:pt x="23852" y="778510"/>
                    <a:pt x="-32028" y="641350"/>
                    <a:pt x="18772" y="521970"/>
                  </a:cubicBezTo>
                  <a:cubicBezTo>
                    <a:pt x="152122" y="204470"/>
                    <a:pt x="460732" y="0"/>
                    <a:pt x="804902" y="0"/>
                  </a:cubicBezTo>
                  <a:cubicBezTo>
                    <a:pt x="1149072" y="0"/>
                    <a:pt x="1457682" y="204470"/>
                    <a:pt x="1592302" y="521970"/>
                  </a:cubicBezTo>
                  <a:cubicBezTo>
                    <a:pt x="1643102" y="641350"/>
                    <a:pt x="1587222" y="779780"/>
                    <a:pt x="1467842" y="829310"/>
                  </a:cubicBezTo>
                  <a:cubicBezTo>
                    <a:pt x="1348462" y="880110"/>
                    <a:pt x="1210032" y="824230"/>
                    <a:pt x="1160502" y="704850"/>
                  </a:cubicBezTo>
                  <a:cubicBezTo>
                    <a:pt x="1099542" y="562610"/>
                    <a:pt x="959842" y="469900"/>
                    <a:pt x="804902" y="469900"/>
                  </a:cubicBezTo>
                  <a:cubicBezTo>
                    <a:pt x="649962" y="469900"/>
                    <a:pt x="511532" y="562610"/>
                    <a:pt x="450572" y="704850"/>
                  </a:cubicBezTo>
                  <a:cubicBezTo>
                    <a:pt x="413742" y="793750"/>
                    <a:pt x="326112" y="848360"/>
                    <a:pt x="234672" y="848360"/>
                  </a:cubicBezTo>
                  <a:close/>
                </a:path>
              </a:pathLst>
            </a:custGeom>
            <a:solidFill>
              <a:srgbClr val="F2BC2A"/>
            </a:solidFill>
          </p:spPr>
        </p:sp>
      </p:grpSp>
      <p:grpSp>
        <p:nvGrpSpPr>
          <p:cNvPr id="28" name="Group 28"/>
          <p:cNvGrpSpPr>
            <a:grpSpLocks noChangeAspect="1"/>
          </p:cNvGrpSpPr>
          <p:nvPr/>
        </p:nvGrpSpPr>
        <p:grpSpPr>
          <a:xfrm rot="10171898">
            <a:off x="1583303" y="3464058"/>
            <a:ext cx="498419" cy="262574"/>
            <a:chOff x="0" y="0"/>
            <a:chExt cx="1610360" cy="848360"/>
          </a:xfrm>
        </p:grpSpPr>
        <p:sp>
          <p:nvSpPr>
            <p:cNvPr id="29" name="Freeform 29"/>
            <p:cNvSpPr/>
            <p:nvPr/>
          </p:nvSpPr>
          <p:spPr>
            <a:xfrm>
              <a:off x="278" y="0"/>
              <a:ext cx="1611075" cy="848360"/>
            </a:xfrm>
            <a:custGeom>
              <a:avLst/>
              <a:gdLst/>
              <a:ahLst/>
              <a:cxnLst/>
              <a:rect l="l" t="t" r="r" b="b"/>
              <a:pathLst>
                <a:path w="1611075" h="848360">
                  <a:moveTo>
                    <a:pt x="234672" y="848360"/>
                  </a:moveTo>
                  <a:cubicBezTo>
                    <a:pt x="204192" y="848360"/>
                    <a:pt x="173712" y="842010"/>
                    <a:pt x="143232" y="829310"/>
                  </a:cubicBezTo>
                  <a:cubicBezTo>
                    <a:pt x="23852" y="778510"/>
                    <a:pt x="-32028" y="641350"/>
                    <a:pt x="18772" y="521970"/>
                  </a:cubicBezTo>
                  <a:cubicBezTo>
                    <a:pt x="152122" y="204470"/>
                    <a:pt x="460732" y="0"/>
                    <a:pt x="804902" y="0"/>
                  </a:cubicBezTo>
                  <a:cubicBezTo>
                    <a:pt x="1149072" y="0"/>
                    <a:pt x="1457682" y="204470"/>
                    <a:pt x="1592302" y="521970"/>
                  </a:cubicBezTo>
                  <a:cubicBezTo>
                    <a:pt x="1643102" y="641350"/>
                    <a:pt x="1587222" y="779780"/>
                    <a:pt x="1467842" y="829310"/>
                  </a:cubicBezTo>
                  <a:cubicBezTo>
                    <a:pt x="1348462" y="880110"/>
                    <a:pt x="1210032" y="824230"/>
                    <a:pt x="1160502" y="704850"/>
                  </a:cubicBezTo>
                  <a:cubicBezTo>
                    <a:pt x="1099542" y="562610"/>
                    <a:pt x="959842" y="469900"/>
                    <a:pt x="804902" y="469900"/>
                  </a:cubicBezTo>
                  <a:cubicBezTo>
                    <a:pt x="649962" y="469900"/>
                    <a:pt x="511532" y="562610"/>
                    <a:pt x="450572" y="704850"/>
                  </a:cubicBezTo>
                  <a:cubicBezTo>
                    <a:pt x="413742" y="793750"/>
                    <a:pt x="326112" y="848360"/>
                    <a:pt x="234672" y="848360"/>
                  </a:cubicBezTo>
                  <a:close/>
                </a:path>
              </a:pathLst>
            </a:custGeom>
            <a:solidFill>
              <a:srgbClr val="F2BC2A"/>
            </a:solidFill>
          </p:spPr>
        </p:sp>
      </p:grpSp>
      <p:grpSp>
        <p:nvGrpSpPr>
          <p:cNvPr id="30" name="Group 30"/>
          <p:cNvGrpSpPr/>
          <p:nvPr/>
        </p:nvGrpSpPr>
        <p:grpSpPr>
          <a:xfrm>
            <a:off x="17544116" y="4522721"/>
            <a:ext cx="229651" cy="229651"/>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B5DB"/>
            </a:solidFill>
          </p:spPr>
        </p:sp>
      </p:grpSp>
      <p:sp>
        <p:nvSpPr>
          <p:cNvPr id="32" name="Freeform 32"/>
          <p:cNvSpPr/>
          <p:nvPr/>
        </p:nvSpPr>
        <p:spPr>
          <a:xfrm>
            <a:off x="17401708" y="716243"/>
            <a:ext cx="488240" cy="483801"/>
          </a:xfrm>
          <a:custGeom>
            <a:avLst/>
            <a:gdLst/>
            <a:ahLst/>
            <a:cxnLst/>
            <a:rect l="l" t="t" r="r" b="b"/>
            <a:pathLst>
              <a:path w="488240" h="483801">
                <a:moveTo>
                  <a:pt x="0" y="0"/>
                </a:moveTo>
                <a:lnTo>
                  <a:pt x="488240" y="0"/>
                </a:lnTo>
                <a:lnTo>
                  <a:pt x="488240" y="483801"/>
                </a:lnTo>
                <a:lnTo>
                  <a:pt x="0" y="483801"/>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3" name="Freeform 33"/>
          <p:cNvSpPr/>
          <p:nvPr/>
        </p:nvSpPr>
        <p:spPr>
          <a:xfrm rot="-771795">
            <a:off x="17442085" y="5897299"/>
            <a:ext cx="433712" cy="411632"/>
          </a:xfrm>
          <a:custGeom>
            <a:avLst/>
            <a:gdLst/>
            <a:ahLst/>
            <a:cxnLst/>
            <a:rect l="l" t="t" r="r" b="b"/>
            <a:pathLst>
              <a:path w="433712" h="411632">
                <a:moveTo>
                  <a:pt x="0" y="0"/>
                </a:moveTo>
                <a:lnTo>
                  <a:pt x="433712" y="0"/>
                </a:lnTo>
                <a:lnTo>
                  <a:pt x="433712" y="411632"/>
                </a:lnTo>
                <a:lnTo>
                  <a:pt x="0" y="41163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4" name="Freeform 34"/>
          <p:cNvSpPr/>
          <p:nvPr/>
        </p:nvSpPr>
        <p:spPr>
          <a:xfrm>
            <a:off x="16523523" y="4957450"/>
            <a:ext cx="464062" cy="471782"/>
          </a:xfrm>
          <a:custGeom>
            <a:avLst/>
            <a:gdLst/>
            <a:ahLst/>
            <a:cxnLst/>
            <a:rect l="l" t="t" r="r" b="b"/>
            <a:pathLst>
              <a:path w="464062" h="471782">
                <a:moveTo>
                  <a:pt x="0" y="0"/>
                </a:moveTo>
                <a:lnTo>
                  <a:pt x="464062" y="0"/>
                </a:lnTo>
                <a:lnTo>
                  <a:pt x="464062" y="471781"/>
                </a:lnTo>
                <a:lnTo>
                  <a:pt x="0" y="47178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35" name="Group 35"/>
          <p:cNvGrpSpPr>
            <a:grpSpLocks noChangeAspect="1"/>
          </p:cNvGrpSpPr>
          <p:nvPr/>
        </p:nvGrpSpPr>
        <p:grpSpPr>
          <a:xfrm rot="-874149">
            <a:off x="16506344" y="6632665"/>
            <a:ext cx="498419" cy="262574"/>
            <a:chOff x="0" y="0"/>
            <a:chExt cx="1610360" cy="848360"/>
          </a:xfrm>
        </p:grpSpPr>
        <p:sp>
          <p:nvSpPr>
            <p:cNvPr id="36" name="Freeform 36"/>
            <p:cNvSpPr/>
            <p:nvPr/>
          </p:nvSpPr>
          <p:spPr>
            <a:xfrm>
              <a:off x="278" y="0"/>
              <a:ext cx="1611075" cy="848360"/>
            </a:xfrm>
            <a:custGeom>
              <a:avLst/>
              <a:gdLst/>
              <a:ahLst/>
              <a:cxnLst/>
              <a:rect l="l" t="t" r="r" b="b"/>
              <a:pathLst>
                <a:path w="1611075" h="848360">
                  <a:moveTo>
                    <a:pt x="234672" y="848360"/>
                  </a:moveTo>
                  <a:cubicBezTo>
                    <a:pt x="204192" y="848360"/>
                    <a:pt x="173712" y="842010"/>
                    <a:pt x="143232" y="829310"/>
                  </a:cubicBezTo>
                  <a:cubicBezTo>
                    <a:pt x="23852" y="778510"/>
                    <a:pt x="-32028" y="641350"/>
                    <a:pt x="18772" y="521970"/>
                  </a:cubicBezTo>
                  <a:cubicBezTo>
                    <a:pt x="152122" y="204470"/>
                    <a:pt x="460732" y="0"/>
                    <a:pt x="804902" y="0"/>
                  </a:cubicBezTo>
                  <a:cubicBezTo>
                    <a:pt x="1149072" y="0"/>
                    <a:pt x="1457682" y="204470"/>
                    <a:pt x="1592302" y="521970"/>
                  </a:cubicBezTo>
                  <a:cubicBezTo>
                    <a:pt x="1643102" y="641350"/>
                    <a:pt x="1587222" y="779780"/>
                    <a:pt x="1467842" y="829310"/>
                  </a:cubicBezTo>
                  <a:cubicBezTo>
                    <a:pt x="1348462" y="880110"/>
                    <a:pt x="1210032" y="824230"/>
                    <a:pt x="1160502" y="704850"/>
                  </a:cubicBezTo>
                  <a:cubicBezTo>
                    <a:pt x="1099542" y="562610"/>
                    <a:pt x="959842" y="469900"/>
                    <a:pt x="804902" y="469900"/>
                  </a:cubicBezTo>
                  <a:cubicBezTo>
                    <a:pt x="649962" y="469900"/>
                    <a:pt x="511532" y="562610"/>
                    <a:pt x="450572" y="704850"/>
                  </a:cubicBezTo>
                  <a:cubicBezTo>
                    <a:pt x="413742" y="793750"/>
                    <a:pt x="326112" y="848360"/>
                    <a:pt x="234672" y="848360"/>
                  </a:cubicBezTo>
                  <a:close/>
                </a:path>
              </a:pathLst>
            </a:custGeom>
            <a:solidFill>
              <a:srgbClr val="F2BC2A"/>
            </a:solidFill>
          </p:spPr>
        </p:sp>
      </p:grpSp>
      <p:sp>
        <p:nvSpPr>
          <p:cNvPr id="37" name="TextBox 37"/>
          <p:cNvSpPr txBox="1"/>
          <p:nvPr/>
        </p:nvSpPr>
        <p:spPr>
          <a:xfrm>
            <a:off x="5496567" y="3291531"/>
            <a:ext cx="6531230" cy="527685"/>
          </a:xfrm>
          <a:prstGeom prst="rect">
            <a:avLst/>
          </a:prstGeom>
        </p:spPr>
        <p:txBody>
          <a:bodyPr lIns="0" tIns="0" rIns="0" bIns="0" rtlCol="0" anchor="t">
            <a:spAutoFit/>
          </a:bodyPr>
          <a:lstStyle/>
          <a:p>
            <a:pPr algn="ctr">
              <a:lnSpc>
                <a:spcPts val="3899"/>
              </a:lnSpc>
            </a:pPr>
            <a:r>
              <a:rPr lang="en-US" sz="3899" spc="167" dirty="0">
                <a:solidFill>
                  <a:srgbClr val="00AD9C"/>
                </a:solidFill>
                <a:latin typeface="Marykate"/>
                <a:ea typeface="Marykate"/>
                <a:cs typeface="Marykate"/>
                <a:sym typeface="Marykate"/>
              </a:rPr>
              <a:t>2. DIPOLE–DIPOLE FORCES</a:t>
            </a:r>
          </a:p>
        </p:txBody>
      </p:sp>
      <p:sp>
        <p:nvSpPr>
          <p:cNvPr id="38" name="TextBox 38"/>
          <p:cNvSpPr txBox="1"/>
          <p:nvPr/>
        </p:nvSpPr>
        <p:spPr>
          <a:xfrm>
            <a:off x="2442638" y="3819609"/>
            <a:ext cx="13051654" cy="1947207"/>
          </a:xfrm>
          <a:prstGeom prst="rect">
            <a:avLst/>
          </a:prstGeom>
        </p:spPr>
        <p:txBody>
          <a:bodyPr lIns="0" tIns="0" rIns="0" bIns="0" rtlCol="0" anchor="t">
            <a:spAutoFit/>
          </a:bodyPr>
          <a:lstStyle/>
          <a:p>
            <a:pPr algn="ctr">
              <a:lnSpc>
                <a:spcPts val="3848"/>
              </a:lnSpc>
            </a:pPr>
            <a:r>
              <a:rPr lang="en-US" sz="3233" b="1">
                <a:solidFill>
                  <a:srgbClr val="003933"/>
                </a:solidFill>
                <a:latin typeface="Dosis Semi-Bold"/>
                <a:ea typeface="Dosis Semi-Bold"/>
                <a:cs typeface="Dosis Semi-Bold"/>
                <a:sym typeface="Dosis Semi-Bold"/>
              </a:rPr>
              <a:t>Dipole–Dipole Forces are attractions between polar molecules. Because these molecules have a positive end and a negative end, they naturally line up so opposite charges attract. These forces are stronger than London Dispersion Forces but weaker than hydrogen bonding.</a:t>
            </a:r>
          </a:p>
        </p:txBody>
      </p:sp>
      <p:sp>
        <p:nvSpPr>
          <p:cNvPr id="39" name="TextBox 39"/>
          <p:cNvSpPr txBox="1"/>
          <p:nvPr/>
        </p:nvSpPr>
        <p:spPr>
          <a:xfrm>
            <a:off x="2442638" y="6103115"/>
            <a:ext cx="13051654" cy="2432982"/>
          </a:xfrm>
          <a:prstGeom prst="rect">
            <a:avLst/>
          </a:prstGeom>
        </p:spPr>
        <p:txBody>
          <a:bodyPr lIns="0" tIns="0" rIns="0" bIns="0" rtlCol="0" anchor="t">
            <a:spAutoFit/>
          </a:bodyPr>
          <a:lstStyle/>
          <a:p>
            <a:pPr algn="ctr">
              <a:lnSpc>
                <a:spcPts val="3848"/>
              </a:lnSpc>
            </a:pPr>
            <a:r>
              <a:rPr lang="en-US" sz="3233" b="1">
                <a:solidFill>
                  <a:srgbClr val="003933"/>
                </a:solidFill>
                <a:latin typeface="Dosis Bold"/>
                <a:ea typeface="Dosis Bold"/>
                <a:cs typeface="Dosis Bold"/>
                <a:sym typeface="Dosis Bold"/>
              </a:rPr>
              <a:t>Examples:</a:t>
            </a:r>
          </a:p>
          <a:p>
            <a:pPr marL="698172" lvl="1" indent="-349086" algn="ctr">
              <a:lnSpc>
                <a:spcPts val="3848"/>
              </a:lnSpc>
              <a:buFont typeface="Arial"/>
              <a:buChar char="•"/>
            </a:pPr>
            <a:r>
              <a:rPr lang="en-US" sz="3233" b="1">
                <a:solidFill>
                  <a:srgbClr val="003933"/>
                </a:solidFill>
                <a:latin typeface="Dosis Semi-Bold"/>
                <a:ea typeface="Dosis Semi-Bold"/>
                <a:cs typeface="Dosis Semi-Bold"/>
                <a:sym typeface="Dosis Semi-Bold"/>
              </a:rPr>
              <a:t>HCl (hydrogen chloride) – the positive H attracts the negative Cl of a neighboring molecule.</a:t>
            </a:r>
          </a:p>
          <a:p>
            <a:pPr marL="698172" lvl="1" indent="-349086" algn="ctr">
              <a:lnSpc>
                <a:spcPts val="3848"/>
              </a:lnSpc>
              <a:buFont typeface="Arial"/>
              <a:buChar char="•"/>
            </a:pPr>
            <a:r>
              <a:rPr lang="en-US" sz="3233" b="1">
                <a:solidFill>
                  <a:srgbClr val="003933"/>
                </a:solidFill>
                <a:latin typeface="Dosis Semi-Bold"/>
                <a:ea typeface="Dosis Semi-Bold"/>
                <a:cs typeface="Dosis Semi-Bold"/>
                <a:sym typeface="Dosis Semi-Bold"/>
              </a:rPr>
              <a:t>SO₂ (sulfur dioxide) – polar molecule with bent shape, creating attractions between molecules.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r="-9222"/>
            </a:stretch>
          </a:blipFill>
        </p:spPr>
      </p:sp>
      <p:grpSp>
        <p:nvGrpSpPr>
          <p:cNvPr id="3" name="Group 3"/>
          <p:cNvGrpSpPr/>
          <p:nvPr/>
        </p:nvGrpSpPr>
        <p:grpSpPr>
          <a:xfrm>
            <a:off x="-869488" y="-836544"/>
            <a:ext cx="20086371" cy="12006726"/>
            <a:chOff x="0" y="0"/>
            <a:chExt cx="26781829" cy="16008969"/>
          </a:xfrm>
        </p:grpSpPr>
        <p:grpSp>
          <p:nvGrpSpPr>
            <p:cNvPr id="4" name="Group 4"/>
            <p:cNvGrpSpPr/>
            <p:nvPr/>
          </p:nvGrpSpPr>
          <p:grpSpPr>
            <a:xfrm>
              <a:off x="0" y="394920"/>
              <a:ext cx="1900244" cy="15205129"/>
              <a:chOff x="0" y="0"/>
              <a:chExt cx="356429" cy="2852028"/>
            </a:xfrm>
          </p:grpSpPr>
          <p:sp>
            <p:nvSpPr>
              <p:cNvPr id="5" name="Freeform 5"/>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E65C7E"/>
              </a:solidFill>
            </p:spPr>
          </p:sp>
          <p:sp>
            <p:nvSpPr>
              <p:cNvPr id="6" name="TextBox 6"/>
              <p:cNvSpPr txBox="1"/>
              <p:nvPr/>
            </p:nvSpPr>
            <p:spPr>
              <a:xfrm>
                <a:off x="0" y="-57150"/>
                <a:ext cx="356429" cy="2909178"/>
              </a:xfrm>
              <a:prstGeom prst="rect">
                <a:avLst/>
              </a:prstGeom>
            </p:spPr>
            <p:txBody>
              <a:bodyPr lIns="53498" tIns="53498" rIns="53498" bIns="53498" rtlCol="0" anchor="ctr"/>
              <a:lstStyle/>
              <a:p>
                <a:pPr algn="ctr">
                  <a:lnSpc>
                    <a:spcPts val="2801"/>
                  </a:lnSpc>
                </a:pPr>
                <a:endParaRPr/>
              </a:p>
            </p:txBody>
          </p:sp>
        </p:grpSp>
        <p:grpSp>
          <p:nvGrpSpPr>
            <p:cNvPr id="7" name="Group 7"/>
            <p:cNvGrpSpPr/>
            <p:nvPr/>
          </p:nvGrpSpPr>
          <p:grpSpPr>
            <a:xfrm>
              <a:off x="24881585" y="394920"/>
              <a:ext cx="1900244" cy="15205129"/>
              <a:chOff x="0" y="0"/>
              <a:chExt cx="356429" cy="2852028"/>
            </a:xfrm>
          </p:grpSpPr>
          <p:sp>
            <p:nvSpPr>
              <p:cNvPr id="8" name="Freeform 8"/>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E65C7E"/>
              </a:solidFill>
            </p:spPr>
          </p:sp>
          <p:sp>
            <p:nvSpPr>
              <p:cNvPr id="9" name="TextBox 9"/>
              <p:cNvSpPr txBox="1"/>
              <p:nvPr/>
            </p:nvSpPr>
            <p:spPr>
              <a:xfrm>
                <a:off x="0" y="-57150"/>
                <a:ext cx="356429" cy="2909178"/>
              </a:xfrm>
              <a:prstGeom prst="rect">
                <a:avLst/>
              </a:prstGeom>
            </p:spPr>
            <p:txBody>
              <a:bodyPr lIns="53498" tIns="53498" rIns="53498" bIns="53498" rtlCol="0" anchor="ctr"/>
              <a:lstStyle/>
              <a:p>
                <a:pPr algn="ctr">
                  <a:lnSpc>
                    <a:spcPts val="2801"/>
                  </a:lnSpc>
                </a:pPr>
                <a:endParaRPr/>
              </a:p>
            </p:txBody>
          </p:sp>
        </p:grpSp>
        <p:grpSp>
          <p:nvGrpSpPr>
            <p:cNvPr id="10" name="Group 10"/>
            <p:cNvGrpSpPr/>
            <p:nvPr/>
          </p:nvGrpSpPr>
          <p:grpSpPr>
            <a:xfrm rot="5400000">
              <a:off x="12801106" y="-11850985"/>
              <a:ext cx="1900244" cy="25602213"/>
              <a:chOff x="0" y="0"/>
              <a:chExt cx="356429" cy="4802210"/>
            </a:xfrm>
          </p:grpSpPr>
          <p:sp>
            <p:nvSpPr>
              <p:cNvPr id="11" name="Freeform 11"/>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E65C7E"/>
              </a:solidFill>
            </p:spPr>
          </p:sp>
          <p:sp>
            <p:nvSpPr>
              <p:cNvPr id="12" name="TextBox 12"/>
              <p:cNvSpPr txBox="1"/>
              <p:nvPr/>
            </p:nvSpPr>
            <p:spPr>
              <a:xfrm>
                <a:off x="0" y="-57150"/>
                <a:ext cx="356429" cy="4859360"/>
              </a:xfrm>
              <a:prstGeom prst="rect">
                <a:avLst/>
              </a:prstGeom>
            </p:spPr>
            <p:txBody>
              <a:bodyPr lIns="53498" tIns="53498" rIns="53498" bIns="53498" rtlCol="0" anchor="ctr"/>
              <a:lstStyle/>
              <a:p>
                <a:pPr algn="ctr">
                  <a:lnSpc>
                    <a:spcPts val="2801"/>
                  </a:lnSpc>
                </a:pPr>
                <a:endParaRPr/>
              </a:p>
            </p:txBody>
          </p:sp>
        </p:grpSp>
        <p:grpSp>
          <p:nvGrpSpPr>
            <p:cNvPr id="13" name="Group 13"/>
            <p:cNvGrpSpPr/>
            <p:nvPr/>
          </p:nvGrpSpPr>
          <p:grpSpPr>
            <a:xfrm rot="5400000">
              <a:off x="12656286" y="2257740"/>
              <a:ext cx="1900244" cy="25602213"/>
              <a:chOff x="0" y="0"/>
              <a:chExt cx="356429" cy="4802210"/>
            </a:xfrm>
          </p:grpSpPr>
          <p:sp>
            <p:nvSpPr>
              <p:cNvPr id="14" name="Freeform 14"/>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E65C7E"/>
              </a:solidFill>
            </p:spPr>
          </p:sp>
          <p:sp>
            <p:nvSpPr>
              <p:cNvPr id="15" name="TextBox 15"/>
              <p:cNvSpPr txBox="1"/>
              <p:nvPr/>
            </p:nvSpPr>
            <p:spPr>
              <a:xfrm>
                <a:off x="0" y="-57150"/>
                <a:ext cx="356429" cy="4859360"/>
              </a:xfrm>
              <a:prstGeom prst="rect">
                <a:avLst/>
              </a:prstGeom>
            </p:spPr>
            <p:txBody>
              <a:bodyPr lIns="53498" tIns="53498" rIns="53498" bIns="53498" rtlCol="0" anchor="ctr"/>
              <a:lstStyle/>
              <a:p>
                <a:pPr algn="ctr">
                  <a:lnSpc>
                    <a:spcPts val="2801"/>
                  </a:lnSpc>
                </a:pPr>
                <a:endParaRPr/>
              </a:p>
            </p:txBody>
          </p:sp>
        </p:grpSp>
      </p:grpSp>
      <p:sp>
        <p:nvSpPr>
          <p:cNvPr id="16" name="TextBox 16"/>
          <p:cNvSpPr txBox="1"/>
          <p:nvPr/>
        </p:nvSpPr>
        <p:spPr>
          <a:xfrm>
            <a:off x="2948916" y="903606"/>
            <a:ext cx="11626532" cy="1629861"/>
          </a:xfrm>
          <a:prstGeom prst="rect">
            <a:avLst/>
          </a:prstGeom>
        </p:spPr>
        <p:txBody>
          <a:bodyPr lIns="0" tIns="0" rIns="0" bIns="0" rtlCol="0" anchor="t">
            <a:spAutoFit/>
          </a:bodyPr>
          <a:lstStyle/>
          <a:p>
            <a:pPr algn="ctr">
              <a:lnSpc>
                <a:spcPts val="6017"/>
              </a:lnSpc>
            </a:pPr>
            <a:r>
              <a:rPr lang="en-US" sz="7521" spc="503">
                <a:solidFill>
                  <a:srgbClr val="00AD9C"/>
                </a:solidFill>
                <a:latin typeface="Marykate"/>
                <a:ea typeface="Marykate"/>
                <a:cs typeface="Marykate"/>
                <a:sym typeface="Marykate"/>
              </a:rPr>
              <a:t>TYPES OF INTEMOLECULAR FORCES</a:t>
            </a:r>
          </a:p>
        </p:txBody>
      </p:sp>
      <p:sp>
        <p:nvSpPr>
          <p:cNvPr id="17" name="Freeform 17"/>
          <p:cNvSpPr/>
          <p:nvPr/>
        </p:nvSpPr>
        <p:spPr>
          <a:xfrm>
            <a:off x="15908221" y="7258248"/>
            <a:ext cx="2702157" cy="3230840"/>
          </a:xfrm>
          <a:custGeom>
            <a:avLst/>
            <a:gdLst/>
            <a:ahLst/>
            <a:cxnLst/>
            <a:rect l="l" t="t" r="r" b="b"/>
            <a:pathLst>
              <a:path w="2702157" h="3230840">
                <a:moveTo>
                  <a:pt x="0" y="0"/>
                </a:moveTo>
                <a:lnTo>
                  <a:pt x="2702158" y="0"/>
                </a:lnTo>
                <a:lnTo>
                  <a:pt x="2702158" y="3230840"/>
                </a:lnTo>
                <a:lnTo>
                  <a:pt x="0" y="32308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rot="-1236592">
            <a:off x="905513" y="7313616"/>
            <a:ext cx="1316169" cy="2752444"/>
          </a:xfrm>
          <a:custGeom>
            <a:avLst/>
            <a:gdLst/>
            <a:ahLst/>
            <a:cxnLst/>
            <a:rect l="l" t="t" r="r" b="b"/>
            <a:pathLst>
              <a:path w="1316169" h="2752444">
                <a:moveTo>
                  <a:pt x="0" y="0"/>
                </a:moveTo>
                <a:lnTo>
                  <a:pt x="1316169" y="0"/>
                </a:lnTo>
                <a:lnTo>
                  <a:pt x="1316169" y="2752445"/>
                </a:lnTo>
                <a:lnTo>
                  <a:pt x="0" y="27524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Freeform 19"/>
          <p:cNvSpPr/>
          <p:nvPr/>
        </p:nvSpPr>
        <p:spPr>
          <a:xfrm>
            <a:off x="323058" y="340690"/>
            <a:ext cx="2963744" cy="2893691"/>
          </a:xfrm>
          <a:custGeom>
            <a:avLst/>
            <a:gdLst/>
            <a:ahLst/>
            <a:cxnLst/>
            <a:rect l="l" t="t" r="r" b="b"/>
            <a:pathLst>
              <a:path w="2963744" h="2893691">
                <a:moveTo>
                  <a:pt x="0" y="0"/>
                </a:moveTo>
                <a:lnTo>
                  <a:pt x="2963743" y="0"/>
                </a:lnTo>
                <a:lnTo>
                  <a:pt x="2963743" y="2893691"/>
                </a:lnTo>
                <a:lnTo>
                  <a:pt x="0" y="289369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0" name="Freeform 20"/>
          <p:cNvSpPr/>
          <p:nvPr/>
        </p:nvSpPr>
        <p:spPr>
          <a:xfrm rot="-1103996">
            <a:off x="15743052" y="840649"/>
            <a:ext cx="1896188" cy="3364204"/>
          </a:xfrm>
          <a:custGeom>
            <a:avLst/>
            <a:gdLst/>
            <a:ahLst/>
            <a:cxnLst/>
            <a:rect l="l" t="t" r="r" b="b"/>
            <a:pathLst>
              <a:path w="1896188" h="3364204">
                <a:moveTo>
                  <a:pt x="0" y="0"/>
                </a:moveTo>
                <a:lnTo>
                  <a:pt x="1896188" y="0"/>
                </a:lnTo>
                <a:lnTo>
                  <a:pt x="1896188" y="3364205"/>
                </a:lnTo>
                <a:lnTo>
                  <a:pt x="0" y="336420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21" name="Group 21"/>
          <p:cNvGrpSpPr/>
          <p:nvPr/>
        </p:nvGrpSpPr>
        <p:grpSpPr>
          <a:xfrm>
            <a:off x="1717687" y="4678387"/>
            <a:ext cx="229651" cy="229651"/>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B5DB"/>
            </a:solidFill>
          </p:spPr>
        </p:sp>
      </p:grpSp>
      <p:sp>
        <p:nvSpPr>
          <p:cNvPr id="23" name="Freeform 23"/>
          <p:cNvSpPr/>
          <p:nvPr/>
        </p:nvSpPr>
        <p:spPr>
          <a:xfrm>
            <a:off x="796669" y="4271065"/>
            <a:ext cx="238202" cy="236037"/>
          </a:xfrm>
          <a:custGeom>
            <a:avLst/>
            <a:gdLst/>
            <a:ahLst/>
            <a:cxnLst/>
            <a:rect l="l" t="t" r="r" b="b"/>
            <a:pathLst>
              <a:path w="238202" h="236037">
                <a:moveTo>
                  <a:pt x="0" y="0"/>
                </a:moveTo>
                <a:lnTo>
                  <a:pt x="238203" y="0"/>
                </a:lnTo>
                <a:lnTo>
                  <a:pt x="238203" y="236037"/>
                </a:lnTo>
                <a:lnTo>
                  <a:pt x="0" y="23603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4" name="Freeform 24"/>
          <p:cNvSpPr/>
          <p:nvPr/>
        </p:nvSpPr>
        <p:spPr>
          <a:xfrm rot="-771795">
            <a:off x="322580" y="9449844"/>
            <a:ext cx="433712" cy="411632"/>
          </a:xfrm>
          <a:custGeom>
            <a:avLst/>
            <a:gdLst/>
            <a:ahLst/>
            <a:cxnLst/>
            <a:rect l="l" t="t" r="r" b="b"/>
            <a:pathLst>
              <a:path w="433712" h="411632">
                <a:moveTo>
                  <a:pt x="0" y="0"/>
                </a:moveTo>
                <a:lnTo>
                  <a:pt x="433712" y="0"/>
                </a:lnTo>
                <a:lnTo>
                  <a:pt x="433712" y="411632"/>
                </a:lnTo>
                <a:lnTo>
                  <a:pt x="0" y="41163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5" name="Freeform 25"/>
          <p:cNvSpPr/>
          <p:nvPr/>
        </p:nvSpPr>
        <p:spPr>
          <a:xfrm>
            <a:off x="1637367" y="6352043"/>
            <a:ext cx="464062" cy="471782"/>
          </a:xfrm>
          <a:custGeom>
            <a:avLst/>
            <a:gdLst/>
            <a:ahLst/>
            <a:cxnLst/>
            <a:rect l="l" t="t" r="r" b="b"/>
            <a:pathLst>
              <a:path w="464062" h="471782">
                <a:moveTo>
                  <a:pt x="0" y="0"/>
                </a:moveTo>
                <a:lnTo>
                  <a:pt x="464061" y="0"/>
                </a:lnTo>
                <a:lnTo>
                  <a:pt x="464061" y="471782"/>
                </a:lnTo>
                <a:lnTo>
                  <a:pt x="0" y="47178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26" name="Group 26"/>
          <p:cNvGrpSpPr>
            <a:grpSpLocks noChangeAspect="1"/>
          </p:cNvGrpSpPr>
          <p:nvPr/>
        </p:nvGrpSpPr>
        <p:grpSpPr>
          <a:xfrm rot="-874149">
            <a:off x="702580" y="5602252"/>
            <a:ext cx="498419" cy="262574"/>
            <a:chOff x="0" y="0"/>
            <a:chExt cx="1610360" cy="848360"/>
          </a:xfrm>
        </p:grpSpPr>
        <p:sp>
          <p:nvSpPr>
            <p:cNvPr id="27" name="Freeform 27"/>
            <p:cNvSpPr/>
            <p:nvPr/>
          </p:nvSpPr>
          <p:spPr>
            <a:xfrm>
              <a:off x="278" y="0"/>
              <a:ext cx="1611075" cy="848360"/>
            </a:xfrm>
            <a:custGeom>
              <a:avLst/>
              <a:gdLst/>
              <a:ahLst/>
              <a:cxnLst/>
              <a:rect l="l" t="t" r="r" b="b"/>
              <a:pathLst>
                <a:path w="1611075" h="848360">
                  <a:moveTo>
                    <a:pt x="234672" y="848360"/>
                  </a:moveTo>
                  <a:cubicBezTo>
                    <a:pt x="204192" y="848360"/>
                    <a:pt x="173712" y="842010"/>
                    <a:pt x="143232" y="829310"/>
                  </a:cubicBezTo>
                  <a:cubicBezTo>
                    <a:pt x="23852" y="778510"/>
                    <a:pt x="-32028" y="641350"/>
                    <a:pt x="18772" y="521970"/>
                  </a:cubicBezTo>
                  <a:cubicBezTo>
                    <a:pt x="152122" y="204470"/>
                    <a:pt x="460732" y="0"/>
                    <a:pt x="804902" y="0"/>
                  </a:cubicBezTo>
                  <a:cubicBezTo>
                    <a:pt x="1149072" y="0"/>
                    <a:pt x="1457682" y="204470"/>
                    <a:pt x="1592302" y="521970"/>
                  </a:cubicBezTo>
                  <a:cubicBezTo>
                    <a:pt x="1643102" y="641350"/>
                    <a:pt x="1587222" y="779780"/>
                    <a:pt x="1467842" y="829310"/>
                  </a:cubicBezTo>
                  <a:cubicBezTo>
                    <a:pt x="1348462" y="880110"/>
                    <a:pt x="1210032" y="824230"/>
                    <a:pt x="1160502" y="704850"/>
                  </a:cubicBezTo>
                  <a:cubicBezTo>
                    <a:pt x="1099542" y="562610"/>
                    <a:pt x="959842" y="469900"/>
                    <a:pt x="804902" y="469900"/>
                  </a:cubicBezTo>
                  <a:cubicBezTo>
                    <a:pt x="649962" y="469900"/>
                    <a:pt x="511532" y="562610"/>
                    <a:pt x="450572" y="704850"/>
                  </a:cubicBezTo>
                  <a:cubicBezTo>
                    <a:pt x="413742" y="793750"/>
                    <a:pt x="326112" y="848360"/>
                    <a:pt x="234672" y="848360"/>
                  </a:cubicBezTo>
                  <a:close/>
                </a:path>
              </a:pathLst>
            </a:custGeom>
            <a:solidFill>
              <a:srgbClr val="F2BC2A"/>
            </a:solidFill>
          </p:spPr>
        </p:sp>
      </p:grpSp>
      <p:grpSp>
        <p:nvGrpSpPr>
          <p:cNvPr id="28" name="Group 28"/>
          <p:cNvGrpSpPr>
            <a:grpSpLocks noChangeAspect="1"/>
          </p:cNvGrpSpPr>
          <p:nvPr/>
        </p:nvGrpSpPr>
        <p:grpSpPr>
          <a:xfrm rot="10171898">
            <a:off x="1583303" y="3464058"/>
            <a:ext cx="498419" cy="262574"/>
            <a:chOff x="0" y="0"/>
            <a:chExt cx="1610360" cy="848360"/>
          </a:xfrm>
        </p:grpSpPr>
        <p:sp>
          <p:nvSpPr>
            <p:cNvPr id="29" name="Freeform 29"/>
            <p:cNvSpPr/>
            <p:nvPr/>
          </p:nvSpPr>
          <p:spPr>
            <a:xfrm>
              <a:off x="278" y="0"/>
              <a:ext cx="1611075" cy="848360"/>
            </a:xfrm>
            <a:custGeom>
              <a:avLst/>
              <a:gdLst/>
              <a:ahLst/>
              <a:cxnLst/>
              <a:rect l="l" t="t" r="r" b="b"/>
              <a:pathLst>
                <a:path w="1611075" h="848360">
                  <a:moveTo>
                    <a:pt x="234672" y="848360"/>
                  </a:moveTo>
                  <a:cubicBezTo>
                    <a:pt x="204192" y="848360"/>
                    <a:pt x="173712" y="842010"/>
                    <a:pt x="143232" y="829310"/>
                  </a:cubicBezTo>
                  <a:cubicBezTo>
                    <a:pt x="23852" y="778510"/>
                    <a:pt x="-32028" y="641350"/>
                    <a:pt x="18772" y="521970"/>
                  </a:cubicBezTo>
                  <a:cubicBezTo>
                    <a:pt x="152122" y="204470"/>
                    <a:pt x="460732" y="0"/>
                    <a:pt x="804902" y="0"/>
                  </a:cubicBezTo>
                  <a:cubicBezTo>
                    <a:pt x="1149072" y="0"/>
                    <a:pt x="1457682" y="204470"/>
                    <a:pt x="1592302" y="521970"/>
                  </a:cubicBezTo>
                  <a:cubicBezTo>
                    <a:pt x="1643102" y="641350"/>
                    <a:pt x="1587222" y="779780"/>
                    <a:pt x="1467842" y="829310"/>
                  </a:cubicBezTo>
                  <a:cubicBezTo>
                    <a:pt x="1348462" y="880110"/>
                    <a:pt x="1210032" y="824230"/>
                    <a:pt x="1160502" y="704850"/>
                  </a:cubicBezTo>
                  <a:cubicBezTo>
                    <a:pt x="1099542" y="562610"/>
                    <a:pt x="959842" y="469900"/>
                    <a:pt x="804902" y="469900"/>
                  </a:cubicBezTo>
                  <a:cubicBezTo>
                    <a:pt x="649962" y="469900"/>
                    <a:pt x="511532" y="562610"/>
                    <a:pt x="450572" y="704850"/>
                  </a:cubicBezTo>
                  <a:cubicBezTo>
                    <a:pt x="413742" y="793750"/>
                    <a:pt x="326112" y="848360"/>
                    <a:pt x="234672" y="848360"/>
                  </a:cubicBezTo>
                  <a:close/>
                </a:path>
              </a:pathLst>
            </a:custGeom>
            <a:solidFill>
              <a:srgbClr val="F2BC2A"/>
            </a:solidFill>
          </p:spPr>
        </p:sp>
      </p:grpSp>
      <p:grpSp>
        <p:nvGrpSpPr>
          <p:cNvPr id="30" name="Group 30"/>
          <p:cNvGrpSpPr/>
          <p:nvPr/>
        </p:nvGrpSpPr>
        <p:grpSpPr>
          <a:xfrm>
            <a:off x="17544116" y="4522721"/>
            <a:ext cx="229651" cy="229651"/>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B5DB"/>
            </a:solidFill>
          </p:spPr>
        </p:sp>
      </p:grpSp>
      <p:sp>
        <p:nvSpPr>
          <p:cNvPr id="32" name="Freeform 32"/>
          <p:cNvSpPr/>
          <p:nvPr/>
        </p:nvSpPr>
        <p:spPr>
          <a:xfrm>
            <a:off x="17401708" y="716243"/>
            <a:ext cx="488240" cy="483801"/>
          </a:xfrm>
          <a:custGeom>
            <a:avLst/>
            <a:gdLst/>
            <a:ahLst/>
            <a:cxnLst/>
            <a:rect l="l" t="t" r="r" b="b"/>
            <a:pathLst>
              <a:path w="488240" h="483801">
                <a:moveTo>
                  <a:pt x="0" y="0"/>
                </a:moveTo>
                <a:lnTo>
                  <a:pt x="488240" y="0"/>
                </a:lnTo>
                <a:lnTo>
                  <a:pt x="488240" y="483801"/>
                </a:lnTo>
                <a:lnTo>
                  <a:pt x="0" y="483801"/>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3" name="Freeform 33"/>
          <p:cNvSpPr/>
          <p:nvPr/>
        </p:nvSpPr>
        <p:spPr>
          <a:xfrm rot="-771795">
            <a:off x="17442085" y="5897299"/>
            <a:ext cx="433712" cy="411632"/>
          </a:xfrm>
          <a:custGeom>
            <a:avLst/>
            <a:gdLst/>
            <a:ahLst/>
            <a:cxnLst/>
            <a:rect l="l" t="t" r="r" b="b"/>
            <a:pathLst>
              <a:path w="433712" h="411632">
                <a:moveTo>
                  <a:pt x="0" y="0"/>
                </a:moveTo>
                <a:lnTo>
                  <a:pt x="433712" y="0"/>
                </a:lnTo>
                <a:lnTo>
                  <a:pt x="433712" y="411632"/>
                </a:lnTo>
                <a:lnTo>
                  <a:pt x="0" y="41163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4" name="Freeform 34"/>
          <p:cNvSpPr/>
          <p:nvPr/>
        </p:nvSpPr>
        <p:spPr>
          <a:xfrm>
            <a:off x="16523523" y="4957450"/>
            <a:ext cx="464062" cy="471782"/>
          </a:xfrm>
          <a:custGeom>
            <a:avLst/>
            <a:gdLst/>
            <a:ahLst/>
            <a:cxnLst/>
            <a:rect l="l" t="t" r="r" b="b"/>
            <a:pathLst>
              <a:path w="464062" h="471782">
                <a:moveTo>
                  <a:pt x="0" y="0"/>
                </a:moveTo>
                <a:lnTo>
                  <a:pt x="464062" y="0"/>
                </a:lnTo>
                <a:lnTo>
                  <a:pt x="464062" y="471781"/>
                </a:lnTo>
                <a:lnTo>
                  <a:pt x="0" y="47178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35" name="Group 35"/>
          <p:cNvGrpSpPr>
            <a:grpSpLocks noChangeAspect="1"/>
          </p:cNvGrpSpPr>
          <p:nvPr/>
        </p:nvGrpSpPr>
        <p:grpSpPr>
          <a:xfrm rot="-874149">
            <a:off x="16506344" y="6632665"/>
            <a:ext cx="498419" cy="262574"/>
            <a:chOff x="0" y="0"/>
            <a:chExt cx="1610360" cy="848360"/>
          </a:xfrm>
        </p:grpSpPr>
        <p:sp>
          <p:nvSpPr>
            <p:cNvPr id="36" name="Freeform 36"/>
            <p:cNvSpPr/>
            <p:nvPr/>
          </p:nvSpPr>
          <p:spPr>
            <a:xfrm>
              <a:off x="278" y="0"/>
              <a:ext cx="1611075" cy="848360"/>
            </a:xfrm>
            <a:custGeom>
              <a:avLst/>
              <a:gdLst/>
              <a:ahLst/>
              <a:cxnLst/>
              <a:rect l="l" t="t" r="r" b="b"/>
              <a:pathLst>
                <a:path w="1611075" h="848360">
                  <a:moveTo>
                    <a:pt x="234672" y="848360"/>
                  </a:moveTo>
                  <a:cubicBezTo>
                    <a:pt x="204192" y="848360"/>
                    <a:pt x="173712" y="842010"/>
                    <a:pt x="143232" y="829310"/>
                  </a:cubicBezTo>
                  <a:cubicBezTo>
                    <a:pt x="23852" y="778510"/>
                    <a:pt x="-32028" y="641350"/>
                    <a:pt x="18772" y="521970"/>
                  </a:cubicBezTo>
                  <a:cubicBezTo>
                    <a:pt x="152122" y="204470"/>
                    <a:pt x="460732" y="0"/>
                    <a:pt x="804902" y="0"/>
                  </a:cubicBezTo>
                  <a:cubicBezTo>
                    <a:pt x="1149072" y="0"/>
                    <a:pt x="1457682" y="204470"/>
                    <a:pt x="1592302" y="521970"/>
                  </a:cubicBezTo>
                  <a:cubicBezTo>
                    <a:pt x="1643102" y="641350"/>
                    <a:pt x="1587222" y="779780"/>
                    <a:pt x="1467842" y="829310"/>
                  </a:cubicBezTo>
                  <a:cubicBezTo>
                    <a:pt x="1348462" y="880110"/>
                    <a:pt x="1210032" y="824230"/>
                    <a:pt x="1160502" y="704850"/>
                  </a:cubicBezTo>
                  <a:cubicBezTo>
                    <a:pt x="1099542" y="562610"/>
                    <a:pt x="959842" y="469900"/>
                    <a:pt x="804902" y="469900"/>
                  </a:cubicBezTo>
                  <a:cubicBezTo>
                    <a:pt x="649962" y="469900"/>
                    <a:pt x="511532" y="562610"/>
                    <a:pt x="450572" y="704850"/>
                  </a:cubicBezTo>
                  <a:cubicBezTo>
                    <a:pt x="413742" y="793750"/>
                    <a:pt x="326112" y="848360"/>
                    <a:pt x="234672" y="848360"/>
                  </a:cubicBezTo>
                  <a:close/>
                </a:path>
              </a:pathLst>
            </a:custGeom>
            <a:solidFill>
              <a:srgbClr val="F2BC2A"/>
            </a:solidFill>
          </p:spPr>
        </p:sp>
      </p:grpSp>
      <p:sp>
        <p:nvSpPr>
          <p:cNvPr id="37" name="TextBox 37"/>
          <p:cNvSpPr txBox="1"/>
          <p:nvPr/>
        </p:nvSpPr>
        <p:spPr>
          <a:xfrm>
            <a:off x="5496567" y="3291531"/>
            <a:ext cx="6531230" cy="527685"/>
          </a:xfrm>
          <a:prstGeom prst="rect">
            <a:avLst/>
          </a:prstGeom>
        </p:spPr>
        <p:txBody>
          <a:bodyPr lIns="0" tIns="0" rIns="0" bIns="0" rtlCol="0" anchor="t">
            <a:spAutoFit/>
          </a:bodyPr>
          <a:lstStyle/>
          <a:p>
            <a:pPr algn="ctr">
              <a:lnSpc>
                <a:spcPts val="3899"/>
              </a:lnSpc>
            </a:pPr>
            <a:r>
              <a:rPr lang="en-US" sz="3899" spc="167" dirty="0">
                <a:solidFill>
                  <a:srgbClr val="00AD9C"/>
                </a:solidFill>
                <a:latin typeface="Marykate"/>
                <a:ea typeface="Marykate"/>
                <a:cs typeface="Marykate"/>
                <a:sym typeface="Marykate"/>
              </a:rPr>
              <a:t>3. HYDROGEN BONDING</a:t>
            </a:r>
          </a:p>
        </p:txBody>
      </p:sp>
      <p:sp>
        <p:nvSpPr>
          <p:cNvPr id="38" name="TextBox 38"/>
          <p:cNvSpPr txBox="1"/>
          <p:nvPr/>
        </p:nvSpPr>
        <p:spPr>
          <a:xfrm>
            <a:off x="2442638" y="3819609"/>
            <a:ext cx="13051654" cy="2432982"/>
          </a:xfrm>
          <a:prstGeom prst="rect">
            <a:avLst/>
          </a:prstGeom>
        </p:spPr>
        <p:txBody>
          <a:bodyPr lIns="0" tIns="0" rIns="0" bIns="0" rtlCol="0" anchor="t">
            <a:spAutoFit/>
          </a:bodyPr>
          <a:lstStyle/>
          <a:p>
            <a:pPr algn="ctr">
              <a:lnSpc>
                <a:spcPts val="3848"/>
              </a:lnSpc>
            </a:pPr>
            <a:r>
              <a:rPr lang="en-US" sz="3233" b="1" dirty="0">
                <a:solidFill>
                  <a:srgbClr val="003933"/>
                </a:solidFill>
                <a:latin typeface="Dosis Semi-Bold"/>
                <a:ea typeface="Dosis Semi-Bold"/>
                <a:cs typeface="Dosis Semi-Bold"/>
                <a:sym typeface="Dosis Semi-Bold"/>
              </a:rPr>
              <a:t>Hydrogen Bonding is a strong type of intermolecular force that happens when hydrogen is bonded to very electronegative atoms like nitrogen (N), oxygen (O), or fluorine (F). The hydrogen becomes highly positive and strongly attracts nearby molecules’ negative ends. This force is stronger than dipole–dipole interactions and gives water many of its unique properties.</a:t>
            </a:r>
          </a:p>
        </p:txBody>
      </p:sp>
      <p:sp>
        <p:nvSpPr>
          <p:cNvPr id="39" name="TextBox 39"/>
          <p:cNvSpPr txBox="1"/>
          <p:nvPr/>
        </p:nvSpPr>
        <p:spPr>
          <a:xfrm>
            <a:off x="2442638" y="6587934"/>
            <a:ext cx="13051654" cy="2432982"/>
          </a:xfrm>
          <a:prstGeom prst="rect">
            <a:avLst/>
          </a:prstGeom>
        </p:spPr>
        <p:txBody>
          <a:bodyPr lIns="0" tIns="0" rIns="0" bIns="0" rtlCol="0" anchor="t">
            <a:spAutoFit/>
          </a:bodyPr>
          <a:lstStyle/>
          <a:p>
            <a:pPr algn="ctr">
              <a:lnSpc>
                <a:spcPts val="3848"/>
              </a:lnSpc>
            </a:pPr>
            <a:r>
              <a:rPr lang="en-US" sz="3233" b="1">
                <a:solidFill>
                  <a:srgbClr val="003933"/>
                </a:solidFill>
                <a:latin typeface="Dosis Bold"/>
                <a:ea typeface="Dosis Bold"/>
                <a:cs typeface="Dosis Bold"/>
                <a:sym typeface="Dosis Bold"/>
              </a:rPr>
              <a:t>Examples:</a:t>
            </a:r>
          </a:p>
          <a:p>
            <a:pPr marL="698172" lvl="1" indent="-349086" algn="ctr">
              <a:lnSpc>
                <a:spcPts val="3848"/>
              </a:lnSpc>
              <a:buFont typeface="Arial"/>
              <a:buChar char="•"/>
            </a:pPr>
            <a:r>
              <a:rPr lang="en-US" sz="3233" b="1">
                <a:solidFill>
                  <a:srgbClr val="003933"/>
                </a:solidFill>
                <a:latin typeface="Dosis Semi-Bold"/>
                <a:ea typeface="Dosis Semi-Bold"/>
                <a:cs typeface="Dosis Semi-Bold"/>
                <a:sym typeface="Dosis Semi-Bold"/>
              </a:rPr>
              <a:t>H₂O (water) – hydrogen bonds between H and O give water its high boiling point.</a:t>
            </a:r>
          </a:p>
          <a:p>
            <a:pPr marL="698172" lvl="1" indent="-349086" algn="ctr">
              <a:lnSpc>
                <a:spcPts val="3848"/>
              </a:lnSpc>
              <a:buFont typeface="Arial"/>
              <a:buChar char="•"/>
            </a:pPr>
            <a:r>
              <a:rPr lang="en-US" sz="3233" b="1">
                <a:solidFill>
                  <a:srgbClr val="003933"/>
                </a:solidFill>
                <a:latin typeface="Dosis Semi-Bold"/>
                <a:ea typeface="Dosis Semi-Bold"/>
                <a:cs typeface="Dosis Semi-Bold"/>
                <a:sym typeface="Dosis Semi-Bold"/>
              </a:rPr>
              <a:t>NH₃ (ammonia) – H bonds form between H and N atoms of neighboring molecules.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r="-9222"/>
            </a:stretch>
          </a:blipFill>
        </p:spPr>
      </p:sp>
      <p:grpSp>
        <p:nvGrpSpPr>
          <p:cNvPr id="3" name="Group 3"/>
          <p:cNvGrpSpPr/>
          <p:nvPr/>
        </p:nvGrpSpPr>
        <p:grpSpPr>
          <a:xfrm>
            <a:off x="-869488" y="-836544"/>
            <a:ext cx="20086371" cy="12006726"/>
            <a:chOff x="0" y="0"/>
            <a:chExt cx="26781829" cy="16008969"/>
          </a:xfrm>
        </p:grpSpPr>
        <p:grpSp>
          <p:nvGrpSpPr>
            <p:cNvPr id="4" name="Group 4"/>
            <p:cNvGrpSpPr/>
            <p:nvPr/>
          </p:nvGrpSpPr>
          <p:grpSpPr>
            <a:xfrm>
              <a:off x="0" y="394920"/>
              <a:ext cx="1900244" cy="15205129"/>
              <a:chOff x="0" y="0"/>
              <a:chExt cx="356429" cy="2852028"/>
            </a:xfrm>
          </p:grpSpPr>
          <p:sp>
            <p:nvSpPr>
              <p:cNvPr id="5" name="Freeform 5"/>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E65C7E"/>
              </a:solidFill>
            </p:spPr>
          </p:sp>
          <p:sp>
            <p:nvSpPr>
              <p:cNvPr id="6" name="TextBox 6"/>
              <p:cNvSpPr txBox="1"/>
              <p:nvPr/>
            </p:nvSpPr>
            <p:spPr>
              <a:xfrm>
                <a:off x="0" y="-57150"/>
                <a:ext cx="356429" cy="2909178"/>
              </a:xfrm>
              <a:prstGeom prst="rect">
                <a:avLst/>
              </a:prstGeom>
            </p:spPr>
            <p:txBody>
              <a:bodyPr lIns="53498" tIns="53498" rIns="53498" bIns="53498" rtlCol="0" anchor="ctr"/>
              <a:lstStyle/>
              <a:p>
                <a:pPr algn="ctr">
                  <a:lnSpc>
                    <a:spcPts val="2801"/>
                  </a:lnSpc>
                </a:pPr>
                <a:endParaRPr/>
              </a:p>
            </p:txBody>
          </p:sp>
        </p:grpSp>
        <p:grpSp>
          <p:nvGrpSpPr>
            <p:cNvPr id="7" name="Group 7"/>
            <p:cNvGrpSpPr/>
            <p:nvPr/>
          </p:nvGrpSpPr>
          <p:grpSpPr>
            <a:xfrm>
              <a:off x="24881585" y="394920"/>
              <a:ext cx="1900244" cy="15205129"/>
              <a:chOff x="0" y="0"/>
              <a:chExt cx="356429" cy="2852028"/>
            </a:xfrm>
          </p:grpSpPr>
          <p:sp>
            <p:nvSpPr>
              <p:cNvPr id="8" name="Freeform 8"/>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E65C7E"/>
              </a:solidFill>
            </p:spPr>
          </p:sp>
          <p:sp>
            <p:nvSpPr>
              <p:cNvPr id="9" name="TextBox 9"/>
              <p:cNvSpPr txBox="1"/>
              <p:nvPr/>
            </p:nvSpPr>
            <p:spPr>
              <a:xfrm>
                <a:off x="0" y="-57150"/>
                <a:ext cx="356429" cy="2909178"/>
              </a:xfrm>
              <a:prstGeom prst="rect">
                <a:avLst/>
              </a:prstGeom>
            </p:spPr>
            <p:txBody>
              <a:bodyPr lIns="53498" tIns="53498" rIns="53498" bIns="53498" rtlCol="0" anchor="ctr"/>
              <a:lstStyle/>
              <a:p>
                <a:pPr algn="ctr">
                  <a:lnSpc>
                    <a:spcPts val="2801"/>
                  </a:lnSpc>
                </a:pPr>
                <a:endParaRPr/>
              </a:p>
            </p:txBody>
          </p:sp>
        </p:grpSp>
        <p:grpSp>
          <p:nvGrpSpPr>
            <p:cNvPr id="10" name="Group 10"/>
            <p:cNvGrpSpPr/>
            <p:nvPr/>
          </p:nvGrpSpPr>
          <p:grpSpPr>
            <a:xfrm rot="5400000">
              <a:off x="12801106" y="-11850985"/>
              <a:ext cx="1900244" cy="25602213"/>
              <a:chOff x="0" y="0"/>
              <a:chExt cx="356429" cy="4802210"/>
            </a:xfrm>
          </p:grpSpPr>
          <p:sp>
            <p:nvSpPr>
              <p:cNvPr id="11" name="Freeform 11"/>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E65C7E"/>
              </a:solidFill>
            </p:spPr>
          </p:sp>
          <p:sp>
            <p:nvSpPr>
              <p:cNvPr id="12" name="TextBox 12"/>
              <p:cNvSpPr txBox="1"/>
              <p:nvPr/>
            </p:nvSpPr>
            <p:spPr>
              <a:xfrm>
                <a:off x="0" y="-57150"/>
                <a:ext cx="356429" cy="4859360"/>
              </a:xfrm>
              <a:prstGeom prst="rect">
                <a:avLst/>
              </a:prstGeom>
            </p:spPr>
            <p:txBody>
              <a:bodyPr lIns="53498" tIns="53498" rIns="53498" bIns="53498" rtlCol="0" anchor="ctr"/>
              <a:lstStyle/>
              <a:p>
                <a:pPr algn="ctr">
                  <a:lnSpc>
                    <a:spcPts val="2801"/>
                  </a:lnSpc>
                </a:pPr>
                <a:endParaRPr/>
              </a:p>
            </p:txBody>
          </p:sp>
        </p:grpSp>
        <p:grpSp>
          <p:nvGrpSpPr>
            <p:cNvPr id="13" name="Group 13"/>
            <p:cNvGrpSpPr/>
            <p:nvPr/>
          </p:nvGrpSpPr>
          <p:grpSpPr>
            <a:xfrm rot="5400000">
              <a:off x="12656286" y="2257740"/>
              <a:ext cx="1900244" cy="25602213"/>
              <a:chOff x="0" y="0"/>
              <a:chExt cx="356429" cy="4802210"/>
            </a:xfrm>
          </p:grpSpPr>
          <p:sp>
            <p:nvSpPr>
              <p:cNvPr id="14" name="Freeform 14"/>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E65C7E"/>
              </a:solidFill>
            </p:spPr>
          </p:sp>
          <p:sp>
            <p:nvSpPr>
              <p:cNvPr id="15" name="TextBox 15"/>
              <p:cNvSpPr txBox="1"/>
              <p:nvPr/>
            </p:nvSpPr>
            <p:spPr>
              <a:xfrm>
                <a:off x="0" y="-57150"/>
                <a:ext cx="356429" cy="4859360"/>
              </a:xfrm>
              <a:prstGeom prst="rect">
                <a:avLst/>
              </a:prstGeom>
            </p:spPr>
            <p:txBody>
              <a:bodyPr lIns="53498" tIns="53498" rIns="53498" bIns="53498" rtlCol="0" anchor="ctr"/>
              <a:lstStyle/>
              <a:p>
                <a:pPr algn="ctr">
                  <a:lnSpc>
                    <a:spcPts val="2801"/>
                  </a:lnSpc>
                </a:pPr>
                <a:endParaRPr/>
              </a:p>
            </p:txBody>
          </p:sp>
        </p:grpSp>
      </p:grpSp>
      <p:sp>
        <p:nvSpPr>
          <p:cNvPr id="16" name="TextBox 16"/>
          <p:cNvSpPr txBox="1"/>
          <p:nvPr/>
        </p:nvSpPr>
        <p:spPr>
          <a:xfrm>
            <a:off x="2948916" y="903606"/>
            <a:ext cx="11626532" cy="1629861"/>
          </a:xfrm>
          <a:prstGeom prst="rect">
            <a:avLst/>
          </a:prstGeom>
        </p:spPr>
        <p:txBody>
          <a:bodyPr lIns="0" tIns="0" rIns="0" bIns="0" rtlCol="0" anchor="t">
            <a:spAutoFit/>
          </a:bodyPr>
          <a:lstStyle/>
          <a:p>
            <a:pPr algn="ctr">
              <a:lnSpc>
                <a:spcPts val="6017"/>
              </a:lnSpc>
            </a:pPr>
            <a:r>
              <a:rPr lang="en-US" sz="7521" spc="503">
                <a:solidFill>
                  <a:srgbClr val="00AD9C"/>
                </a:solidFill>
                <a:latin typeface="Marykate"/>
                <a:ea typeface="Marykate"/>
                <a:cs typeface="Marykate"/>
                <a:sym typeface="Marykate"/>
              </a:rPr>
              <a:t>TYPES OF INTEMOLECULAR FORCES</a:t>
            </a:r>
          </a:p>
        </p:txBody>
      </p:sp>
      <p:sp>
        <p:nvSpPr>
          <p:cNvPr id="17" name="Freeform 17"/>
          <p:cNvSpPr/>
          <p:nvPr/>
        </p:nvSpPr>
        <p:spPr>
          <a:xfrm>
            <a:off x="15908221" y="7258248"/>
            <a:ext cx="2702157" cy="3230840"/>
          </a:xfrm>
          <a:custGeom>
            <a:avLst/>
            <a:gdLst/>
            <a:ahLst/>
            <a:cxnLst/>
            <a:rect l="l" t="t" r="r" b="b"/>
            <a:pathLst>
              <a:path w="2702157" h="3230840">
                <a:moveTo>
                  <a:pt x="0" y="0"/>
                </a:moveTo>
                <a:lnTo>
                  <a:pt x="2702158" y="0"/>
                </a:lnTo>
                <a:lnTo>
                  <a:pt x="2702158" y="3230840"/>
                </a:lnTo>
                <a:lnTo>
                  <a:pt x="0" y="32308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rot="-1236592">
            <a:off x="905513" y="7313616"/>
            <a:ext cx="1316169" cy="2752444"/>
          </a:xfrm>
          <a:custGeom>
            <a:avLst/>
            <a:gdLst/>
            <a:ahLst/>
            <a:cxnLst/>
            <a:rect l="l" t="t" r="r" b="b"/>
            <a:pathLst>
              <a:path w="1316169" h="2752444">
                <a:moveTo>
                  <a:pt x="0" y="0"/>
                </a:moveTo>
                <a:lnTo>
                  <a:pt x="1316169" y="0"/>
                </a:lnTo>
                <a:lnTo>
                  <a:pt x="1316169" y="2752445"/>
                </a:lnTo>
                <a:lnTo>
                  <a:pt x="0" y="27524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Freeform 19"/>
          <p:cNvSpPr/>
          <p:nvPr/>
        </p:nvSpPr>
        <p:spPr>
          <a:xfrm>
            <a:off x="323058" y="340690"/>
            <a:ext cx="2963744" cy="2893691"/>
          </a:xfrm>
          <a:custGeom>
            <a:avLst/>
            <a:gdLst/>
            <a:ahLst/>
            <a:cxnLst/>
            <a:rect l="l" t="t" r="r" b="b"/>
            <a:pathLst>
              <a:path w="2963744" h="2893691">
                <a:moveTo>
                  <a:pt x="0" y="0"/>
                </a:moveTo>
                <a:lnTo>
                  <a:pt x="2963743" y="0"/>
                </a:lnTo>
                <a:lnTo>
                  <a:pt x="2963743" y="2893691"/>
                </a:lnTo>
                <a:lnTo>
                  <a:pt x="0" y="289369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0" name="Freeform 20"/>
          <p:cNvSpPr/>
          <p:nvPr/>
        </p:nvSpPr>
        <p:spPr>
          <a:xfrm rot="-1103996">
            <a:off x="15743052" y="840649"/>
            <a:ext cx="1896188" cy="3364204"/>
          </a:xfrm>
          <a:custGeom>
            <a:avLst/>
            <a:gdLst/>
            <a:ahLst/>
            <a:cxnLst/>
            <a:rect l="l" t="t" r="r" b="b"/>
            <a:pathLst>
              <a:path w="1896188" h="3364204">
                <a:moveTo>
                  <a:pt x="0" y="0"/>
                </a:moveTo>
                <a:lnTo>
                  <a:pt x="1896188" y="0"/>
                </a:lnTo>
                <a:lnTo>
                  <a:pt x="1896188" y="3364205"/>
                </a:lnTo>
                <a:lnTo>
                  <a:pt x="0" y="336420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21" name="Group 21"/>
          <p:cNvGrpSpPr/>
          <p:nvPr/>
        </p:nvGrpSpPr>
        <p:grpSpPr>
          <a:xfrm>
            <a:off x="1717687" y="4678387"/>
            <a:ext cx="229651" cy="229651"/>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B5DB"/>
            </a:solidFill>
          </p:spPr>
        </p:sp>
      </p:grpSp>
      <p:sp>
        <p:nvSpPr>
          <p:cNvPr id="23" name="Freeform 23"/>
          <p:cNvSpPr/>
          <p:nvPr/>
        </p:nvSpPr>
        <p:spPr>
          <a:xfrm>
            <a:off x="796669" y="4271065"/>
            <a:ext cx="238202" cy="236037"/>
          </a:xfrm>
          <a:custGeom>
            <a:avLst/>
            <a:gdLst/>
            <a:ahLst/>
            <a:cxnLst/>
            <a:rect l="l" t="t" r="r" b="b"/>
            <a:pathLst>
              <a:path w="238202" h="236037">
                <a:moveTo>
                  <a:pt x="0" y="0"/>
                </a:moveTo>
                <a:lnTo>
                  <a:pt x="238203" y="0"/>
                </a:lnTo>
                <a:lnTo>
                  <a:pt x="238203" y="236037"/>
                </a:lnTo>
                <a:lnTo>
                  <a:pt x="0" y="23603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4" name="Freeform 24"/>
          <p:cNvSpPr/>
          <p:nvPr/>
        </p:nvSpPr>
        <p:spPr>
          <a:xfrm rot="-771795">
            <a:off x="322580" y="9449844"/>
            <a:ext cx="433712" cy="411632"/>
          </a:xfrm>
          <a:custGeom>
            <a:avLst/>
            <a:gdLst/>
            <a:ahLst/>
            <a:cxnLst/>
            <a:rect l="l" t="t" r="r" b="b"/>
            <a:pathLst>
              <a:path w="433712" h="411632">
                <a:moveTo>
                  <a:pt x="0" y="0"/>
                </a:moveTo>
                <a:lnTo>
                  <a:pt x="433712" y="0"/>
                </a:lnTo>
                <a:lnTo>
                  <a:pt x="433712" y="411632"/>
                </a:lnTo>
                <a:lnTo>
                  <a:pt x="0" y="41163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5" name="Freeform 25"/>
          <p:cNvSpPr/>
          <p:nvPr/>
        </p:nvSpPr>
        <p:spPr>
          <a:xfrm>
            <a:off x="1637367" y="6352043"/>
            <a:ext cx="464062" cy="471782"/>
          </a:xfrm>
          <a:custGeom>
            <a:avLst/>
            <a:gdLst/>
            <a:ahLst/>
            <a:cxnLst/>
            <a:rect l="l" t="t" r="r" b="b"/>
            <a:pathLst>
              <a:path w="464062" h="471782">
                <a:moveTo>
                  <a:pt x="0" y="0"/>
                </a:moveTo>
                <a:lnTo>
                  <a:pt x="464061" y="0"/>
                </a:lnTo>
                <a:lnTo>
                  <a:pt x="464061" y="471782"/>
                </a:lnTo>
                <a:lnTo>
                  <a:pt x="0" y="47178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26" name="Group 26"/>
          <p:cNvGrpSpPr>
            <a:grpSpLocks noChangeAspect="1"/>
          </p:cNvGrpSpPr>
          <p:nvPr/>
        </p:nvGrpSpPr>
        <p:grpSpPr>
          <a:xfrm rot="-874149">
            <a:off x="702580" y="5602252"/>
            <a:ext cx="498419" cy="262574"/>
            <a:chOff x="0" y="0"/>
            <a:chExt cx="1610360" cy="848360"/>
          </a:xfrm>
        </p:grpSpPr>
        <p:sp>
          <p:nvSpPr>
            <p:cNvPr id="27" name="Freeform 27"/>
            <p:cNvSpPr/>
            <p:nvPr/>
          </p:nvSpPr>
          <p:spPr>
            <a:xfrm>
              <a:off x="278" y="0"/>
              <a:ext cx="1611075" cy="848360"/>
            </a:xfrm>
            <a:custGeom>
              <a:avLst/>
              <a:gdLst/>
              <a:ahLst/>
              <a:cxnLst/>
              <a:rect l="l" t="t" r="r" b="b"/>
              <a:pathLst>
                <a:path w="1611075" h="848360">
                  <a:moveTo>
                    <a:pt x="234672" y="848360"/>
                  </a:moveTo>
                  <a:cubicBezTo>
                    <a:pt x="204192" y="848360"/>
                    <a:pt x="173712" y="842010"/>
                    <a:pt x="143232" y="829310"/>
                  </a:cubicBezTo>
                  <a:cubicBezTo>
                    <a:pt x="23852" y="778510"/>
                    <a:pt x="-32028" y="641350"/>
                    <a:pt x="18772" y="521970"/>
                  </a:cubicBezTo>
                  <a:cubicBezTo>
                    <a:pt x="152122" y="204470"/>
                    <a:pt x="460732" y="0"/>
                    <a:pt x="804902" y="0"/>
                  </a:cubicBezTo>
                  <a:cubicBezTo>
                    <a:pt x="1149072" y="0"/>
                    <a:pt x="1457682" y="204470"/>
                    <a:pt x="1592302" y="521970"/>
                  </a:cubicBezTo>
                  <a:cubicBezTo>
                    <a:pt x="1643102" y="641350"/>
                    <a:pt x="1587222" y="779780"/>
                    <a:pt x="1467842" y="829310"/>
                  </a:cubicBezTo>
                  <a:cubicBezTo>
                    <a:pt x="1348462" y="880110"/>
                    <a:pt x="1210032" y="824230"/>
                    <a:pt x="1160502" y="704850"/>
                  </a:cubicBezTo>
                  <a:cubicBezTo>
                    <a:pt x="1099542" y="562610"/>
                    <a:pt x="959842" y="469900"/>
                    <a:pt x="804902" y="469900"/>
                  </a:cubicBezTo>
                  <a:cubicBezTo>
                    <a:pt x="649962" y="469900"/>
                    <a:pt x="511532" y="562610"/>
                    <a:pt x="450572" y="704850"/>
                  </a:cubicBezTo>
                  <a:cubicBezTo>
                    <a:pt x="413742" y="793750"/>
                    <a:pt x="326112" y="848360"/>
                    <a:pt x="234672" y="848360"/>
                  </a:cubicBezTo>
                  <a:close/>
                </a:path>
              </a:pathLst>
            </a:custGeom>
            <a:solidFill>
              <a:srgbClr val="F2BC2A"/>
            </a:solidFill>
          </p:spPr>
        </p:sp>
      </p:grpSp>
      <p:grpSp>
        <p:nvGrpSpPr>
          <p:cNvPr id="28" name="Group 28"/>
          <p:cNvGrpSpPr>
            <a:grpSpLocks noChangeAspect="1"/>
          </p:cNvGrpSpPr>
          <p:nvPr/>
        </p:nvGrpSpPr>
        <p:grpSpPr>
          <a:xfrm rot="10171898">
            <a:off x="1583303" y="3464058"/>
            <a:ext cx="498419" cy="262574"/>
            <a:chOff x="0" y="0"/>
            <a:chExt cx="1610360" cy="848360"/>
          </a:xfrm>
        </p:grpSpPr>
        <p:sp>
          <p:nvSpPr>
            <p:cNvPr id="29" name="Freeform 29"/>
            <p:cNvSpPr/>
            <p:nvPr/>
          </p:nvSpPr>
          <p:spPr>
            <a:xfrm>
              <a:off x="278" y="0"/>
              <a:ext cx="1611075" cy="848360"/>
            </a:xfrm>
            <a:custGeom>
              <a:avLst/>
              <a:gdLst/>
              <a:ahLst/>
              <a:cxnLst/>
              <a:rect l="l" t="t" r="r" b="b"/>
              <a:pathLst>
                <a:path w="1611075" h="848360">
                  <a:moveTo>
                    <a:pt x="234672" y="848360"/>
                  </a:moveTo>
                  <a:cubicBezTo>
                    <a:pt x="204192" y="848360"/>
                    <a:pt x="173712" y="842010"/>
                    <a:pt x="143232" y="829310"/>
                  </a:cubicBezTo>
                  <a:cubicBezTo>
                    <a:pt x="23852" y="778510"/>
                    <a:pt x="-32028" y="641350"/>
                    <a:pt x="18772" y="521970"/>
                  </a:cubicBezTo>
                  <a:cubicBezTo>
                    <a:pt x="152122" y="204470"/>
                    <a:pt x="460732" y="0"/>
                    <a:pt x="804902" y="0"/>
                  </a:cubicBezTo>
                  <a:cubicBezTo>
                    <a:pt x="1149072" y="0"/>
                    <a:pt x="1457682" y="204470"/>
                    <a:pt x="1592302" y="521970"/>
                  </a:cubicBezTo>
                  <a:cubicBezTo>
                    <a:pt x="1643102" y="641350"/>
                    <a:pt x="1587222" y="779780"/>
                    <a:pt x="1467842" y="829310"/>
                  </a:cubicBezTo>
                  <a:cubicBezTo>
                    <a:pt x="1348462" y="880110"/>
                    <a:pt x="1210032" y="824230"/>
                    <a:pt x="1160502" y="704850"/>
                  </a:cubicBezTo>
                  <a:cubicBezTo>
                    <a:pt x="1099542" y="562610"/>
                    <a:pt x="959842" y="469900"/>
                    <a:pt x="804902" y="469900"/>
                  </a:cubicBezTo>
                  <a:cubicBezTo>
                    <a:pt x="649962" y="469900"/>
                    <a:pt x="511532" y="562610"/>
                    <a:pt x="450572" y="704850"/>
                  </a:cubicBezTo>
                  <a:cubicBezTo>
                    <a:pt x="413742" y="793750"/>
                    <a:pt x="326112" y="848360"/>
                    <a:pt x="234672" y="848360"/>
                  </a:cubicBezTo>
                  <a:close/>
                </a:path>
              </a:pathLst>
            </a:custGeom>
            <a:solidFill>
              <a:srgbClr val="F2BC2A"/>
            </a:solidFill>
          </p:spPr>
        </p:sp>
      </p:grpSp>
      <p:grpSp>
        <p:nvGrpSpPr>
          <p:cNvPr id="30" name="Group 30"/>
          <p:cNvGrpSpPr/>
          <p:nvPr/>
        </p:nvGrpSpPr>
        <p:grpSpPr>
          <a:xfrm>
            <a:off x="17544116" y="4522721"/>
            <a:ext cx="229651" cy="229651"/>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B5DB"/>
            </a:solidFill>
          </p:spPr>
        </p:sp>
      </p:grpSp>
      <p:sp>
        <p:nvSpPr>
          <p:cNvPr id="32" name="Freeform 32"/>
          <p:cNvSpPr/>
          <p:nvPr/>
        </p:nvSpPr>
        <p:spPr>
          <a:xfrm>
            <a:off x="17401708" y="716243"/>
            <a:ext cx="488240" cy="483801"/>
          </a:xfrm>
          <a:custGeom>
            <a:avLst/>
            <a:gdLst/>
            <a:ahLst/>
            <a:cxnLst/>
            <a:rect l="l" t="t" r="r" b="b"/>
            <a:pathLst>
              <a:path w="488240" h="483801">
                <a:moveTo>
                  <a:pt x="0" y="0"/>
                </a:moveTo>
                <a:lnTo>
                  <a:pt x="488240" y="0"/>
                </a:lnTo>
                <a:lnTo>
                  <a:pt x="488240" y="483801"/>
                </a:lnTo>
                <a:lnTo>
                  <a:pt x="0" y="483801"/>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3" name="Freeform 33"/>
          <p:cNvSpPr/>
          <p:nvPr/>
        </p:nvSpPr>
        <p:spPr>
          <a:xfrm rot="-771795">
            <a:off x="17442085" y="5897299"/>
            <a:ext cx="433712" cy="411632"/>
          </a:xfrm>
          <a:custGeom>
            <a:avLst/>
            <a:gdLst/>
            <a:ahLst/>
            <a:cxnLst/>
            <a:rect l="l" t="t" r="r" b="b"/>
            <a:pathLst>
              <a:path w="433712" h="411632">
                <a:moveTo>
                  <a:pt x="0" y="0"/>
                </a:moveTo>
                <a:lnTo>
                  <a:pt x="433712" y="0"/>
                </a:lnTo>
                <a:lnTo>
                  <a:pt x="433712" y="411632"/>
                </a:lnTo>
                <a:lnTo>
                  <a:pt x="0" y="41163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4" name="Freeform 34"/>
          <p:cNvSpPr/>
          <p:nvPr/>
        </p:nvSpPr>
        <p:spPr>
          <a:xfrm>
            <a:off x="16523523" y="4957450"/>
            <a:ext cx="464062" cy="471782"/>
          </a:xfrm>
          <a:custGeom>
            <a:avLst/>
            <a:gdLst/>
            <a:ahLst/>
            <a:cxnLst/>
            <a:rect l="l" t="t" r="r" b="b"/>
            <a:pathLst>
              <a:path w="464062" h="471782">
                <a:moveTo>
                  <a:pt x="0" y="0"/>
                </a:moveTo>
                <a:lnTo>
                  <a:pt x="464062" y="0"/>
                </a:lnTo>
                <a:lnTo>
                  <a:pt x="464062" y="471781"/>
                </a:lnTo>
                <a:lnTo>
                  <a:pt x="0" y="47178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35" name="Group 35"/>
          <p:cNvGrpSpPr>
            <a:grpSpLocks noChangeAspect="1"/>
          </p:cNvGrpSpPr>
          <p:nvPr/>
        </p:nvGrpSpPr>
        <p:grpSpPr>
          <a:xfrm rot="-874149">
            <a:off x="16506344" y="6632665"/>
            <a:ext cx="498419" cy="262574"/>
            <a:chOff x="0" y="0"/>
            <a:chExt cx="1610360" cy="848360"/>
          </a:xfrm>
        </p:grpSpPr>
        <p:sp>
          <p:nvSpPr>
            <p:cNvPr id="36" name="Freeform 36"/>
            <p:cNvSpPr/>
            <p:nvPr/>
          </p:nvSpPr>
          <p:spPr>
            <a:xfrm>
              <a:off x="278" y="0"/>
              <a:ext cx="1611075" cy="848360"/>
            </a:xfrm>
            <a:custGeom>
              <a:avLst/>
              <a:gdLst/>
              <a:ahLst/>
              <a:cxnLst/>
              <a:rect l="l" t="t" r="r" b="b"/>
              <a:pathLst>
                <a:path w="1611075" h="848360">
                  <a:moveTo>
                    <a:pt x="234672" y="848360"/>
                  </a:moveTo>
                  <a:cubicBezTo>
                    <a:pt x="204192" y="848360"/>
                    <a:pt x="173712" y="842010"/>
                    <a:pt x="143232" y="829310"/>
                  </a:cubicBezTo>
                  <a:cubicBezTo>
                    <a:pt x="23852" y="778510"/>
                    <a:pt x="-32028" y="641350"/>
                    <a:pt x="18772" y="521970"/>
                  </a:cubicBezTo>
                  <a:cubicBezTo>
                    <a:pt x="152122" y="204470"/>
                    <a:pt x="460732" y="0"/>
                    <a:pt x="804902" y="0"/>
                  </a:cubicBezTo>
                  <a:cubicBezTo>
                    <a:pt x="1149072" y="0"/>
                    <a:pt x="1457682" y="204470"/>
                    <a:pt x="1592302" y="521970"/>
                  </a:cubicBezTo>
                  <a:cubicBezTo>
                    <a:pt x="1643102" y="641350"/>
                    <a:pt x="1587222" y="779780"/>
                    <a:pt x="1467842" y="829310"/>
                  </a:cubicBezTo>
                  <a:cubicBezTo>
                    <a:pt x="1348462" y="880110"/>
                    <a:pt x="1210032" y="824230"/>
                    <a:pt x="1160502" y="704850"/>
                  </a:cubicBezTo>
                  <a:cubicBezTo>
                    <a:pt x="1099542" y="562610"/>
                    <a:pt x="959842" y="469900"/>
                    <a:pt x="804902" y="469900"/>
                  </a:cubicBezTo>
                  <a:cubicBezTo>
                    <a:pt x="649962" y="469900"/>
                    <a:pt x="511532" y="562610"/>
                    <a:pt x="450572" y="704850"/>
                  </a:cubicBezTo>
                  <a:cubicBezTo>
                    <a:pt x="413742" y="793750"/>
                    <a:pt x="326112" y="848360"/>
                    <a:pt x="234672" y="848360"/>
                  </a:cubicBezTo>
                  <a:close/>
                </a:path>
              </a:pathLst>
            </a:custGeom>
            <a:solidFill>
              <a:srgbClr val="F2BC2A"/>
            </a:solidFill>
          </p:spPr>
        </p:sp>
      </p:grpSp>
      <p:sp>
        <p:nvSpPr>
          <p:cNvPr id="37" name="TextBox 37"/>
          <p:cNvSpPr txBox="1"/>
          <p:nvPr/>
        </p:nvSpPr>
        <p:spPr>
          <a:xfrm>
            <a:off x="5496567" y="3291531"/>
            <a:ext cx="6531230" cy="527685"/>
          </a:xfrm>
          <a:prstGeom prst="rect">
            <a:avLst/>
          </a:prstGeom>
        </p:spPr>
        <p:txBody>
          <a:bodyPr lIns="0" tIns="0" rIns="0" bIns="0" rtlCol="0" anchor="t">
            <a:spAutoFit/>
          </a:bodyPr>
          <a:lstStyle/>
          <a:p>
            <a:pPr algn="ctr">
              <a:lnSpc>
                <a:spcPts val="3899"/>
              </a:lnSpc>
            </a:pPr>
            <a:r>
              <a:rPr lang="en-US" sz="3899" spc="167" dirty="0">
                <a:solidFill>
                  <a:srgbClr val="00AD9C"/>
                </a:solidFill>
                <a:latin typeface="Marykate"/>
                <a:ea typeface="Marykate"/>
                <a:cs typeface="Marykate"/>
                <a:sym typeface="Marykate"/>
              </a:rPr>
              <a:t>4. ION–DIPOLE FORCES</a:t>
            </a:r>
          </a:p>
        </p:txBody>
      </p:sp>
      <p:sp>
        <p:nvSpPr>
          <p:cNvPr id="38" name="TextBox 38"/>
          <p:cNvSpPr txBox="1"/>
          <p:nvPr/>
        </p:nvSpPr>
        <p:spPr>
          <a:xfrm>
            <a:off x="2442638" y="3819609"/>
            <a:ext cx="13051654" cy="1947207"/>
          </a:xfrm>
          <a:prstGeom prst="rect">
            <a:avLst/>
          </a:prstGeom>
        </p:spPr>
        <p:txBody>
          <a:bodyPr lIns="0" tIns="0" rIns="0" bIns="0" rtlCol="0" anchor="t">
            <a:spAutoFit/>
          </a:bodyPr>
          <a:lstStyle/>
          <a:p>
            <a:pPr algn="ctr">
              <a:lnSpc>
                <a:spcPts val="3848"/>
              </a:lnSpc>
            </a:pPr>
            <a:r>
              <a:rPr lang="en-US" sz="3233" b="1">
                <a:solidFill>
                  <a:srgbClr val="003933"/>
                </a:solidFill>
                <a:latin typeface="Dosis Semi-Bold"/>
                <a:ea typeface="Dosis Semi-Bold"/>
                <a:cs typeface="Dosis Semi-Bold"/>
                <a:sym typeface="Dosis Semi-Bold"/>
              </a:rPr>
              <a:t>Ion–Dipole Forces are attractions between an ion (a charged particle) and a polar molecule. They are quite strong because the full charge of the ion is pulled toward the partial charge of the polar molecule. This force is important in processes like dissolving salt in water.</a:t>
            </a:r>
          </a:p>
        </p:txBody>
      </p:sp>
      <p:sp>
        <p:nvSpPr>
          <p:cNvPr id="39" name="TextBox 39"/>
          <p:cNvSpPr txBox="1"/>
          <p:nvPr/>
        </p:nvSpPr>
        <p:spPr>
          <a:xfrm>
            <a:off x="2442638" y="6587934"/>
            <a:ext cx="13051654" cy="2432982"/>
          </a:xfrm>
          <a:prstGeom prst="rect">
            <a:avLst/>
          </a:prstGeom>
        </p:spPr>
        <p:txBody>
          <a:bodyPr lIns="0" tIns="0" rIns="0" bIns="0" rtlCol="0" anchor="t">
            <a:spAutoFit/>
          </a:bodyPr>
          <a:lstStyle/>
          <a:p>
            <a:pPr algn="ctr">
              <a:lnSpc>
                <a:spcPts val="3848"/>
              </a:lnSpc>
            </a:pPr>
            <a:r>
              <a:rPr lang="en-US" sz="3233" b="1">
                <a:solidFill>
                  <a:srgbClr val="003933"/>
                </a:solidFill>
                <a:latin typeface="Dosis Bold"/>
                <a:ea typeface="Dosis Bold"/>
                <a:cs typeface="Dosis Bold"/>
                <a:sym typeface="Dosis Bold"/>
              </a:rPr>
              <a:t>Examples:</a:t>
            </a:r>
          </a:p>
          <a:p>
            <a:pPr marL="698172" lvl="1" indent="-349086" algn="ctr">
              <a:lnSpc>
                <a:spcPts val="3848"/>
              </a:lnSpc>
              <a:buFont typeface="Arial"/>
              <a:buChar char="•"/>
            </a:pPr>
            <a:r>
              <a:rPr lang="en-US" sz="3233" b="1">
                <a:solidFill>
                  <a:srgbClr val="003933"/>
                </a:solidFill>
                <a:latin typeface="Dosis Semi-Bold"/>
                <a:ea typeface="Dosis Semi-Bold"/>
                <a:cs typeface="Dosis Semi-Bold"/>
                <a:sym typeface="Dosis Semi-Bold"/>
              </a:rPr>
              <a:t>Na⁺ in water – the positive sodium ion is attracted to the negative oxygen of water molecules.</a:t>
            </a:r>
          </a:p>
          <a:p>
            <a:pPr marL="698172" lvl="1" indent="-349086" algn="ctr">
              <a:lnSpc>
                <a:spcPts val="3848"/>
              </a:lnSpc>
              <a:buFont typeface="Arial"/>
              <a:buChar char="•"/>
            </a:pPr>
            <a:r>
              <a:rPr lang="en-US" sz="3233" b="1">
                <a:solidFill>
                  <a:srgbClr val="003933"/>
                </a:solidFill>
                <a:latin typeface="Dosis Semi-Bold"/>
                <a:ea typeface="Dosis Semi-Bold"/>
                <a:cs typeface="Dosis Semi-Bold"/>
                <a:sym typeface="Dosis Semi-Bold"/>
              </a:rPr>
              <a:t>Cl⁻ in water – the negative chloride ion is attracted to the positive hydrogen of water molecules.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r="-9222"/>
            </a:stretch>
          </a:blipFill>
        </p:spPr>
      </p:sp>
      <p:grpSp>
        <p:nvGrpSpPr>
          <p:cNvPr id="3" name="Group 3"/>
          <p:cNvGrpSpPr/>
          <p:nvPr/>
        </p:nvGrpSpPr>
        <p:grpSpPr>
          <a:xfrm>
            <a:off x="-899186" y="-741587"/>
            <a:ext cx="20086371" cy="12006726"/>
            <a:chOff x="0" y="0"/>
            <a:chExt cx="26781829" cy="16008969"/>
          </a:xfrm>
        </p:grpSpPr>
        <p:grpSp>
          <p:nvGrpSpPr>
            <p:cNvPr id="4" name="Group 4"/>
            <p:cNvGrpSpPr/>
            <p:nvPr/>
          </p:nvGrpSpPr>
          <p:grpSpPr>
            <a:xfrm>
              <a:off x="0" y="394920"/>
              <a:ext cx="1900244" cy="15205129"/>
              <a:chOff x="0" y="0"/>
              <a:chExt cx="356429" cy="2852028"/>
            </a:xfrm>
          </p:grpSpPr>
          <p:sp>
            <p:nvSpPr>
              <p:cNvPr id="5" name="Freeform 5"/>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E65C7E"/>
              </a:solidFill>
            </p:spPr>
          </p:sp>
          <p:sp>
            <p:nvSpPr>
              <p:cNvPr id="6" name="TextBox 6"/>
              <p:cNvSpPr txBox="1"/>
              <p:nvPr/>
            </p:nvSpPr>
            <p:spPr>
              <a:xfrm>
                <a:off x="0" y="-57150"/>
                <a:ext cx="356429" cy="2909178"/>
              </a:xfrm>
              <a:prstGeom prst="rect">
                <a:avLst/>
              </a:prstGeom>
            </p:spPr>
            <p:txBody>
              <a:bodyPr lIns="53498" tIns="53498" rIns="53498" bIns="53498" rtlCol="0" anchor="ctr"/>
              <a:lstStyle/>
              <a:p>
                <a:pPr algn="ctr">
                  <a:lnSpc>
                    <a:spcPts val="2801"/>
                  </a:lnSpc>
                </a:pPr>
                <a:endParaRPr/>
              </a:p>
            </p:txBody>
          </p:sp>
        </p:grpSp>
        <p:grpSp>
          <p:nvGrpSpPr>
            <p:cNvPr id="7" name="Group 7"/>
            <p:cNvGrpSpPr/>
            <p:nvPr/>
          </p:nvGrpSpPr>
          <p:grpSpPr>
            <a:xfrm>
              <a:off x="24881585" y="394920"/>
              <a:ext cx="1900244" cy="15205129"/>
              <a:chOff x="0" y="0"/>
              <a:chExt cx="356429" cy="2852028"/>
            </a:xfrm>
          </p:grpSpPr>
          <p:sp>
            <p:nvSpPr>
              <p:cNvPr id="8" name="Freeform 8"/>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E65C7E"/>
              </a:solidFill>
            </p:spPr>
          </p:sp>
          <p:sp>
            <p:nvSpPr>
              <p:cNvPr id="9" name="TextBox 9"/>
              <p:cNvSpPr txBox="1"/>
              <p:nvPr/>
            </p:nvSpPr>
            <p:spPr>
              <a:xfrm>
                <a:off x="0" y="-57150"/>
                <a:ext cx="356429" cy="2909178"/>
              </a:xfrm>
              <a:prstGeom prst="rect">
                <a:avLst/>
              </a:prstGeom>
            </p:spPr>
            <p:txBody>
              <a:bodyPr lIns="53498" tIns="53498" rIns="53498" bIns="53498" rtlCol="0" anchor="ctr"/>
              <a:lstStyle/>
              <a:p>
                <a:pPr algn="ctr">
                  <a:lnSpc>
                    <a:spcPts val="2801"/>
                  </a:lnSpc>
                </a:pPr>
                <a:endParaRPr/>
              </a:p>
            </p:txBody>
          </p:sp>
        </p:grpSp>
        <p:grpSp>
          <p:nvGrpSpPr>
            <p:cNvPr id="10" name="Group 10"/>
            <p:cNvGrpSpPr/>
            <p:nvPr/>
          </p:nvGrpSpPr>
          <p:grpSpPr>
            <a:xfrm rot="5400000">
              <a:off x="12801106" y="-11850985"/>
              <a:ext cx="1900244" cy="25602213"/>
              <a:chOff x="0" y="0"/>
              <a:chExt cx="356429" cy="4802210"/>
            </a:xfrm>
          </p:grpSpPr>
          <p:sp>
            <p:nvSpPr>
              <p:cNvPr id="11" name="Freeform 11"/>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E65C7E"/>
              </a:solidFill>
            </p:spPr>
          </p:sp>
          <p:sp>
            <p:nvSpPr>
              <p:cNvPr id="12" name="TextBox 12"/>
              <p:cNvSpPr txBox="1"/>
              <p:nvPr/>
            </p:nvSpPr>
            <p:spPr>
              <a:xfrm>
                <a:off x="0" y="-57150"/>
                <a:ext cx="356429" cy="4859360"/>
              </a:xfrm>
              <a:prstGeom prst="rect">
                <a:avLst/>
              </a:prstGeom>
            </p:spPr>
            <p:txBody>
              <a:bodyPr lIns="53498" tIns="53498" rIns="53498" bIns="53498" rtlCol="0" anchor="ctr"/>
              <a:lstStyle/>
              <a:p>
                <a:pPr algn="ctr">
                  <a:lnSpc>
                    <a:spcPts val="2801"/>
                  </a:lnSpc>
                </a:pPr>
                <a:endParaRPr/>
              </a:p>
            </p:txBody>
          </p:sp>
        </p:grpSp>
        <p:grpSp>
          <p:nvGrpSpPr>
            <p:cNvPr id="13" name="Group 13"/>
            <p:cNvGrpSpPr/>
            <p:nvPr/>
          </p:nvGrpSpPr>
          <p:grpSpPr>
            <a:xfrm rot="5400000">
              <a:off x="12656286" y="2257740"/>
              <a:ext cx="1900244" cy="25602213"/>
              <a:chOff x="0" y="0"/>
              <a:chExt cx="356429" cy="4802210"/>
            </a:xfrm>
          </p:grpSpPr>
          <p:sp>
            <p:nvSpPr>
              <p:cNvPr id="14" name="Freeform 14"/>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E65C7E"/>
              </a:solidFill>
            </p:spPr>
          </p:sp>
          <p:sp>
            <p:nvSpPr>
              <p:cNvPr id="15" name="TextBox 15"/>
              <p:cNvSpPr txBox="1"/>
              <p:nvPr/>
            </p:nvSpPr>
            <p:spPr>
              <a:xfrm>
                <a:off x="0" y="-57150"/>
                <a:ext cx="356429" cy="4859360"/>
              </a:xfrm>
              <a:prstGeom prst="rect">
                <a:avLst/>
              </a:prstGeom>
            </p:spPr>
            <p:txBody>
              <a:bodyPr lIns="53498" tIns="53498" rIns="53498" bIns="53498" rtlCol="0" anchor="ctr"/>
              <a:lstStyle/>
              <a:p>
                <a:pPr algn="ctr">
                  <a:lnSpc>
                    <a:spcPts val="2801"/>
                  </a:lnSpc>
                </a:pPr>
                <a:endParaRPr/>
              </a:p>
            </p:txBody>
          </p:sp>
        </p:grpSp>
      </p:grpSp>
      <p:sp>
        <p:nvSpPr>
          <p:cNvPr id="16" name="TextBox 16"/>
          <p:cNvSpPr txBox="1"/>
          <p:nvPr/>
        </p:nvSpPr>
        <p:spPr>
          <a:xfrm>
            <a:off x="2519791" y="2600510"/>
            <a:ext cx="13248418" cy="6931456"/>
          </a:xfrm>
          <a:prstGeom prst="rect">
            <a:avLst/>
          </a:prstGeom>
        </p:spPr>
        <p:txBody>
          <a:bodyPr lIns="0" tIns="0" rIns="0" bIns="0" rtlCol="0" anchor="t">
            <a:spAutoFit/>
          </a:bodyPr>
          <a:lstStyle/>
          <a:p>
            <a:pPr algn="l">
              <a:lnSpc>
                <a:spcPts val="3961"/>
              </a:lnSpc>
            </a:pPr>
            <a:endParaRPr/>
          </a:p>
          <a:p>
            <a:pPr algn="l">
              <a:lnSpc>
                <a:spcPts val="3961"/>
              </a:lnSpc>
            </a:pPr>
            <a:r>
              <a:rPr lang="en-US" sz="3220" b="1">
                <a:solidFill>
                  <a:srgbClr val="003933"/>
                </a:solidFill>
                <a:latin typeface="Dosis Semi-Bold"/>
                <a:ea typeface="Dosis Semi-Bold"/>
                <a:cs typeface="Dosis Semi-Bold"/>
                <a:sym typeface="Dosis Semi-Bold"/>
              </a:rPr>
              <a:t>The stronger the intermolecular forces, the higher the boiling point of a substance. This is because more energy is needed to overcome the attractions between molecules. </a:t>
            </a:r>
          </a:p>
          <a:p>
            <a:pPr algn="l">
              <a:lnSpc>
                <a:spcPts val="3961"/>
              </a:lnSpc>
            </a:pPr>
            <a:r>
              <a:rPr lang="en-US" sz="3220" b="1">
                <a:solidFill>
                  <a:srgbClr val="003933"/>
                </a:solidFill>
                <a:latin typeface="Dosis Semi-Bold"/>
                <a:ea typeface="Dosis Semi-Bold"/>
                <a:cs typeface="Dosis Semi-Bold"/>
                <a:sym typeface="Dosis Semi-Bold"/>
              </a:rPr>
              <a:t>For example:</a:t>
            </a:r>
          </a:p>
          <a:p>
            <a:pPr marL="695270" lvl="1" indent="-347635" algn="l">
              <a:lnSpc>
                <a:spcPts val="3961"/>
              </a:lnSpc>
              <a:buFont typeface="Arial"/>
              <a:buChar char="•"/>
            </a:pPr>
            <a:r>
              <a:rPr lang="en-US" sz="3220" b="1">
                <a:solidFill>
                  <a:srgbClr val="003933"/>
                </a:solidFill>
                <a:latin typeface="Dosis Semi-Bold"/>
                <a:ea typeface="Dosis Semi-Bold"/>
                <a:cs typeface="Dosis Semi-Bold"/>
                <a:sym typeface="Dosis Semi-Bold"/>
              </a:rPr>
              <a:t>Substances with hydrogen bonding (like H₂O) have higher boiling points than similar-sized molecules with only London Dispersion Forces.</a:t>
            </a:r>
          </a:p>
          <a:p>
            <a:pPr marL="695270" lvl="1" indent="-347635" algn="l">
              <a:lnSpc>
                <a:spcPts val="3961"/>
              </a:lnSpc>
              <a:buFont typeface="Arial"/>
              <a:buChar char="•"/>
            </a:pPr>
            <a:r>
              <a:rPr lang="en-US" sz="3220" b="1">
                <a:solidFill>
                  <a:srgbClr val="003933"/>
                </a:solidFill>
                <a:latin typeface="Dosis Semi-Bold"/>
                <a:ea typeface="Dosis Semi-Bold"/>
                <a:cs typeface="Dosis Semi-Bold"/>
                <a:sym typeface="Dosis Semi-Bold"/>
              </a:rPr>
              <a:t>Dipole–dipole interactions increase boiling points compared to nonpolar molecules.</a:t>
            </a:r>
          </a:p>
          <a:p>
            <a:pPr marL="695270" lvl="1" indent="-347635" algn="l">
              <a:lnSpc>
                <a:spcPts val="3961"/>
              </a:lnSpc>
              <a:buFont typeface="Arial"/>
              <a:buChar char="•"/>
            </a:pPr>
            <a:r>
              <a:rPr lang="en-US" sz="3220" b="1">
                <a:solidFill>
                  <a:srgbClr val="003933"/>
                </a:solidFill>
                <a:latin typeface="Dosis Semi-Bold"/>
                <a:ea typeface="Dosis Semi-Bold"/>
                <a:cs typeface="Dosis Semi-Bold"/>
                <a:sym typeface="Dosis Semi-Bold"/>
              </a:rPr>
              <a:t>London Dispersion Forces can raise boiling points in larger molecules with more electrons.</a:t>
            </a:r>
          </a:p>
          <a:p>
            <a:pPr algn="l">
              <a:lnSpc>
                <a:spcPts val="3961"/>
              </a:lnSpc>
            </a:pPr>
            <a:endParaRPr lang="en-US" sz="3220" b="1">
              <a:solidFill>
                <a:srgbClr val="003933"/>
              </a:solidFill>
              <a:latin typeface="Dosis Semi-Bold"/>
              <a:ea typeface="Dosis Semi-Bold"/>
              <a:cs typeface="Dosis Semi-Bold"/>
              <a:sym typeface="Dosis Semi-Bold"/>
            </a:endParaRPr>
          </a:p>
          <a:p>
            <a:pPr algn="l">
              <a:lnSpc>
                <a:spcPts val="3961"/>
              </a:lnSpc>
            </a:pPr>
            <a:r>
              <a:rPr lang="en-US" sz="3220" b="1">
                <a:solidFill>
                  <a:srgbClr val="003933"/>
                </a:solidFill>
                <a:latin typeface="Dosis Semi-Bold"/>
                <a:ea typeface="Dosis Semi-Bold"/>
                <a:cs typeface="Dosis Semi-Bold"/>
                <a:sym typeface="Dosis Semi-Bold"/>
              </a:rPr>
              <a:t>In short, stronger forces = higher boiling point; weaker forces = lower boiling point.</a:t>
            </a:r>
          </a:p>
          <a:p>
            <a:pPr algn="l">
              <a:lnSpc>
                <a:spcPts val="3961"/>
              </a:lnSpc>
            </a:pPr>
            <a:endParaRPr lang="en-US" sz="3220" b="1">
              <a:solidFill>
                <a:srgbClr val="003933"/>
              </a:solidFill>
              <a:latin typeface="Dosis Semi-Bold"/>
              <a:ea typeface="Dosis Semi-Bold"/>
              <a:cs typeface="Dosis Semi-Bold"/>
              <a:sym typeface="Dosis Semi-Bold"/>
            </a:endParaRPr>
          </a:p>
        </p:txBody>
      </p:sp>
      <p:sp>
        <p:nvSpPr>
          <p:cNvPr id="17" name="Freeform 17"/>
          <p:cNvSpPr/>
          <p:nvPr/>
        </p:nvSpPr>
        <p:spPr>
          <a:xfrm rot="4454512">
            <a:off x="248500" y="359208"/>
            <a:ext cx="2433335" cy="2358123"/>
          </a:xfrm>
          <a:custGeom>
            <a:avLst/>
            <a:gdLst/>
            <a:ahLst/>
            <a:cxnLst/>
            <a:rect l="l" t="t" r="r" b="b"/>
            <a:pathLst>
              <a:path w="2433335" h="2358123">
                <a:moveTo>
                  <a:pt x="0" y="0"/>
                </a:moveTo>
                <a:lnTo>
                  <a:pt x="2433335" y="0"/>
                </a:lnTo>
                <a:lnTo>
                  <a:pt x="2433335" y="2358123"/>
                </a:lnTo>
                <a:lnTo>
                  <a:pt x="0" y="23581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TextBox 18"/>
          <p:cNvSpPr txBox="1"/>
          <p:nvPr/>
        </p:nvSpPr>
        <p:spPr>
          <a:xfrm>
            <a:off x="3330734" y="571278"/>
            <a:ext cx="11626532" cy="2038757"/>
          </a:xfrm>
          <a:prstGeom prst="rect">
            <a:avLst/>
          </a:prstGeom>
        </p:spPr>
        <p:txBody>
          <a:bodyPr lIns="0" tIns="0" rIns="0" bIns="0" rtlCol="0" anchor="t">
            <a:spAutoFit/>
          </a:bodyPr>
          <a:lstStyle/>
          <a:p>
            <a:pPr algn="ctr">
              <a:lnSpc>
                <a:spcPts val="7897"/>
              </a:lnSpc>
            </a:pPr>
            <a:r>
              <a:rPr lang="en-US" sz="7521" spc="503">
                <a:solidFill>
                  <a:srgbClr val="00AD9C"/>
                </a:solidFill>
                <a:latin typeface="Marykate"/>
                <a:ea typeface="Marykate"/>
                <a:cs typeface="Marykate"/>
                <a:sym typeface="Marykate"/>
              </a:rPr>
              <a:t>EFFECTS OF INTERMOLECULAR FORCES ON BOILING POINT</a:t>
            </a:r>
          </a:p>
        </p:txBody>
      </p:sp>
      <p:sp>
        <p:nvSpPr>
          <p:cNvPr id="19" name="Freeform 19"/>
          <p:cNvSpPr/>
          <p:nvPr/>
        </p:nvSpPr>
        <p:spPr>
          <a:xfrm rot="4454512">
            <a:off x="16016709" y="7857604"/>
            <a:ext cx="2433335" cy="2358123"/>
          </a:xfrm>
          <a:custGeom>
            <a:avLst/>
            <a:gdLst/>
            <a:ahLst/>
            <a:cxnLst/>
            <a:rect l="l" t="t" r="r" b="b"/>
            <a:pathLst>
              <a:path w="2433335" h="2358123">
                <a:moveTo>
                  <a:pt x="0" y="0"/>
                </a:moveTo>
                <a:lnTo>
                  <a:pt x="2433335" y="0"/>
                </a:lnTo>
                <a:lnTo>
                  <a:pt x="2433335" y="2358123"/>
                </a:lnTo>
                <a:lnTo>
                  <a:pt x="0" y="23581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r="-9222"/>
            </a:stretch>
          </a:blipFill>
        </p:spPr>
      </p:sp>
      <p:grpSp>
        <p:nvGrpSpPr>
          <p:cNvPr id="3" name="Group 3"/>
          <p:cNvGrpSpPr/>
          <p:nvPr/>
        </p:nvGrpSpPr>
        <p:grpSpPr>
          <a:xfrm>
            <a:off x="-899186" y="-741587"/>
            <a:ext cx="20086371" cy="12006726"/>
            <a:chOff x="0" y="0"/>
            <a:chExt cx="26781829" cy="16008969"/>
          </a:xfrm>
        </p:grpSpPr>
        <p:grpSp>
          <p:nvGrpSpPr>
            <p:cNvPr id="4" name="Group 4"/>
            <p:cNvGrpSpPr/>
            <p:nvPr/>
          </p:nvGrpSpPr>
          <p:grpSpPr>
            <a:xfrm>
              <a:off x="0" y="394920"/>
              <a:ext cx="1900244" cy="15205129"/>
              <a:chOff x="0" y="0"/>
              <a:chExt cx="356429" cy="2852028"/>
            </a:xfrm>
          </p:grpSpPr>
          <p:sp>
            <p:nvSpPr>
              <p:cNvPr id="5" name="Freeform 5"/>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E65C7E"/>
              </a:solidFill>
            </p:spPr>
          </p:sp>
          <p:sp>
            <p:nvSpPr>
              <p:cNvPr id="6" name="TextBox 6"/>
              <p:cNvSpPr txBox="1"/>
              <p:nvPr/>
            </p:nvSpPr>
            <p:spPr>
              <a:xfrm>
                <a:off x="0" y="-57150"/>
                <a:ext cx="356429" cy="2909178"/>
              </a:xfrm>
              <a:prstGeom prst="rect">
                <a:avLst/>
              </a:prstGeom>
            </p:spPr>
            <p:txBody>
              <a:bodyPr lIns="53498" tIns="53498" rIns="53498" bIns="53498" rtlCol="0" anchor="ctr"/>
              <a:lstStyle/>
              <a:p>
                <a:pPr algn="ctr">
                  <a:lnSpc>
                    <a:spcPts val="2801"/>
                  </a:lnSpc>
                </a:pPr>
                <a:endParaRPr/>
              </a:p>
            </p:txBody>
          </p:sp>
        </p:grpSp>
        <p:grpSp>
          <p:nvGrpSpPr>
            <p:cNvPr id="7" name="Group 7"/>
            <p:cNvGrpSpPr/>
            <p:nvPr/>
          </p:nvGrpSpPr>
          <p:grpSpPr>
            <a:xfrm>
              <a:off x="24881585" y="394920"/>
              <a:ext cx="1900244" cy="15205129"/>
              <a:chOff x="0" y="0"/>
              <a:chExt cx="356429" cy="2852028"/>
            </a:xfrm>
          </p:grpSpPr>
          <p:sp>
            <p:nvSpPr>
              <p:cNvPr id="8" name="Freeform 8"/>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E65C7E"/>
              </a:solidFill>
            </p:spPr>
          </p:sp>
          <p:sp>
            <p:nvSpPr>
              <p:cNvPr id="9" name="TextBox 9"/>
              <p:cNvSpPr txBox="1"/>
              <p:nvPr/>
            </p:nvSpPr>
            <p:spPr>
              <a:xfrm>
                <a:off x="0" y="-57150"/>
                <a:ext cx="356429" cy="2909178"/>
              </a:xfrm>
              <a:prstGeom prst="rect">
                <a:avLst/>
              </a:prstGeom>
            </p:spPr>
            <p:txBody>
              <a:bodyPr lIns="53498" tIns="53498" rIns="53498" bIns="53498" rtlCol="0" anchor="ctr"/>
              <a:lstStyle/>
              <a:p>
                <a:pPr algn="ctr">
                  <a:lnSpc>
                    <a:spcPts val="2801"/>
                  </a:lnSpc>
                </a:pPr>
                <a:endParaRPr/>
              </a:p>
            </p:txBody>
          </p:sp>
        </p:grpSp>
        <p:grpSp>
          <p:nvGrpSpPr>
            <p:cNvPr id="10" name="Group 10"/>
            <p:cNvGrpSpPr/>
            <p:nvPr/>
          </p:nvGrpSpPr>
          <p:grpSpPr>
            <a:xfrm rot="5400000">
              <a:off x="12801106" y="-11850985"/>
              <a:ext cx="1900244" cy="25602213"/>
              <a:chOff x="0" y="0"/>
              <a:chExt cx="356429" cy="4802210"/>
            </a:xfrm>
          </p:grpSpPr>
          <p:sp>
            <p:nvSpPr>
              <p:cNvPr id="11" name="Freeform 11"/>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E65C7E"/>
              </a:solidFill>
            </p:spPr>
          </p:sp>
          <p:sp>
            <p:nvSpPr>
              <p:cNvPr id="12" name="TextBox 12"/>
              <p:cNvSpPr txBox="1"/>
              <p:nvPr/>
            </p:nvSpPr>
            <p:spPr>
              <a:xfrm>
                <a:off x="0" y="-57150"/>
                <a:ext cx="356429" cy="4859360"/>
              </a:xfrm>
              <a:prstGeom prst="rect">
                <a:avLst/>
              </a:prstGeom>
            </p:spPr>
            <p:txBody>
              <a:bodyPr lIns="53498" tIns="53498" rIns="53498" bIns="53498" rtlCol="0" anchor="ctr"/>
              <a:lstStyle/>
              <a:p>
                <a:pPr algn="ctr">
                  <a:lnSpc>
                    <a:spcPts val="2801"/>
                  </a:lnSpc>
                </a:pPr>
                <a:endParaRPr/>
              </a:p>
            </p:txBody>
          </p:sp>
        </p:grpSp>
        <p:grpSp>
          <p:nvGrpSpPr>
            <p:cNvPr id="13" name="Group 13"/>
            <p:cNvGrpSpPr/>
            <p:nvPr/>
          </p:nvGrpSpPr>
          <p:grpSpPr>
            <a:xfrm rot="5400000">
              <a:off x="12656286" y="2257740"/>
              <a:ext cx="1900244" cy="25602213"/>
              <a:chOff x="0" y="0"/>
              <a:chExt cx="356429" cy="4802210"/>
            </a:xfrm>
          </p:grpSpPr>
          <p:sp>
            <p:nvSpPr>
              <p:cNvPr id="14" name="Freeform 14"/>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E65C7E"/>
              </a:solidFill>
            </p:spPr>
          </p:sp>
          <p:sp>
            <p:nvSpPr>
              <p:cNvPr id="15" name="TextBox 15"/>
              <p:cNvSpPr txBox="1"/>
              <p:nvPr/>
            </p:nvSpPr>
            <p:spPr>
              <a:xfrm>
                <a:off x="0" y="-57150"/>
                <a:ext cx="356429" cy="4859360"/>
              </a:xfrm>
              <a:prstGeom prst="rect">
                <a:avLst/>
              </a:prstGeom>
            </p:spPr>
            <p:txBody>
              <a:bodyPr lIns="53498" tIns="53498" rIns="53498" bIns="53498" rtlCol="0" anchor="ctr"/>
              <a:lstStyle/>
              <a:p>
                <a:pPr algn="ctr">
                  <a:lnSpc>
                    <a:spcPts val="2801"/>
                  </a:lnSpc>
                </a:pPr>
                <a:endParaRPr/>
              </a:p>
            </p:txBody>
          </p:sp>
        </p:grpSp>
      </p:grpSp>
      <p:sp>
        <p:nvSpPr>
          <p:cNvPr id="16" name="TextBox 16"/>
          <p:cNvSpPr txBox="1"/>
          <p:nvPr/>
        </p:nvSpPr>
        <p:spPr>
          <a:xfrm>
            <a:off x="2519791" y="3154430"/>
            <a:ext cx="13248418" cy="6931456"/>
          </a:xfrm>
          <a:prstGeom prst="rect">
            <a:avLst/>
          </a:prstGeom>
        </p:spPr>
        <p:txBody>
          <a:bodyPr lIns="0" tIns="0" rIns="0" bIns="0" rtlCol="0" anchor="t">
            <a:spAutoFit/>
          </a:bodyPr>
          <a:lstStyle/>
          <a:p>
            <a:pPr algn="l">
              <a:lnSpc>
                <a:spcPts val="3961"/>
              </a:lnSpc>
            </a:pPr>
            <a:r>
              <a:rPr lang="en-US" sz="3220" b="1">
                <a:solidFill>
                  <a:srgbClr val="003933"/>
                </a:solidFill>
                <a:latin typeface="Dosis Semi-Bold"/>
                <a:ea typeface="Dosis Semi-Bold"/>
                <a:cs typeface="Dosis Semi-Bold"/>
                <a:sym typeface="Dosis Semi-Bold"/>
              </a:rPr>
              <a:t>The stronger the intermolecular forces, the higher the melting point of a substance. Strong attractions between molecules make it harder for them to move past each other and change from solid to liquid.</a:t>
            </a:r>
          </a:p>
          <a:p>
            <a:pPr marL="695270" lvl="1" indent="-347635" algn="l">
              <a:lnSpc>
                <a:spcPts val="3961"/>
              </a:lnSpc>
              <a:buFont typeface="Arial"/>
              <a:buChar char="•"/>
            </a:pPr>
            <a:r>
              <a:rPr lang="en-US" sz="3220" b="1">
                <a:solidFill>
                  <a:srgbClr val="003933"/>
                </a:solidFill>
                <a:latin typeface="Dosis Semi-Bold"/>
                <a:ea typeface="Dosis Semi-Bold"/>
                <a:cs typeface="Dosis Semi-Bold"/>
                <a:sym typeface="Dosis Semi-Bold"/>
              </a:rPr>
              <a:t>Ionic compounds and substances with hydrogen bonding usually have high melting points.</a:t>
            </a:r>
          </a:p>
          <a:p>
            <a:pPr marL="695270" lvl="1" indent="-347635" algn="l">
              <a:lnSpc>
                <a:spcPts val="3961"/>
              </a:lnSpc>
              <a:buFont typeface="Arial"/>
              <a:buChar char="•"/>
            </a:pPr>
            <a:r>
              <a:rPr lang="en-US" sz="3220" b="1">
                <a:solidFill>
                  <a:srgbClr val="003933"/>
                </a:solidFill>
                <a:latin typeface="Dosis Semi-Bold"/>
                <a:ea typeface="Dosis Semi-Bold"/>
                <a:cs typeface="Dosis Semi-Bold"/>
                <a:sym typeface="Dosis Semi-Bold"/>
              </a:rPr>
              <a:t>Nonpolar molecules with only London Dispersion Forces tend to have lower melting points.</a:t>
            </a:r>
          </a:p>
          <a:p>
            <a:pPr algn="l">
              <a:lnSpc>
                <a:spcPts val="3961"/>
              </a:lnSpc>
            </a:pPr>
            <a:endParaRPr lang="en-US" sz="3220" b="1">
              <a:solidFill>
                <a:srgbClr val="003933"/>
              </a:solidFill>
              <a:latin typeface="Dosis Semi-Bold"/>
              <a:ea typeface="Dosis Semi-Bold"/>
              <a:cs typeface="Dosis Semi-Bold"/>
              <a:sym typeface="Dosis Semi-Bold"/>
            </a:endParaRPr>
          </a:p>
          <a:p>
            <a:pPr algn="l">
              <a:lnSpc>
                <a:spcPts val="3961"/>
              </a:lnSpc>
            </a:pPr>
            <a:r>
              <a:rPr lang="en-US" sz="3220" b="1">
                <a:solidFill>
                  <a:srgbClr val="003933"/>
                </a:solidFill>
                <a:latin typeface="Dosis Semi-Bold"/>
                <a:ea typeface="Dosis Semi-Bold"/>
                <a:cs typeface="Dosis Semi-Bold"/>
                <a:sym typeface="Dosis Semi-Bold"/>
              </a:rPr>
              <a:t>In short, stronger forces = higher melting point; weaker forces = lower melting point.</a:t>
            </a:r>
          </a:p>
          <a:p>
            <a:pPr algn="l">
              <a:lnSpc>
                <a:spcPts val="3961"/>
              </a:lnSpc>
            </a:pPr>
            <a:endParaRPr lang="en-US" sz="3220" b="1">
              <a:solidFill>
                <a:srgbClr val="003933"/>
              </a:solidFill>
              <a:latin typeface="Dosis Semi-Bold"/>
              <a:ea typeface="Dosis Semi-Bold"/>
              <a:cs typeface="Dosis Semi-Bold"/>
              <a:sym typeface="Dosis Semi-Bold"/>
            </a:endParaRPr>
          </a:p>
          <a:p>
            <a:pPr algn="l">
              <a:lnSpc>
                <a:spcPts val="3961"/>
              </a:lnSpc>
            </a:pPr>
            <a:endParaRPr lang="en-US" sz="3220" b="1">
              <a:solidFill>
                <a:srgbClr val="003933"/>
              </a:solidFill>
              <a:latin typeface="Dosis Semi-Bold"/>
              <a:ea typeface="Dosis Semi-Bold"/>
              <a:cs typeface="Dosis Semi-Bold"/>
              <a:sym typeface="Dosis Semi-Bold"/>
            </a:endParaRPr>
          </a:p>
          <a:p>
            <a:pPr algn="l">
              <a:lnSpc>
                <a:spcPts val="3961"/>
              </a:lnSpc>
            </a:pPr>
            <a:endParaRPr lang="en-US" sz="3220" b="1">
              <a:solidFill>
                <a:srgbClr val="003933"/>
              </a:solidFill>
              <a:latin typeface="Dosis Semi-Bold"/>
              <a:ea typeface="Dosis Semi-Bold"/>
              <a:cs typeface="Dosis Semi-Bold"/>
              <a:sym typeface="Dosis Semi-Bold"/>
            </a:endParaRPr>
          </a:p>
          <a:p>
            <a:pPr algn="l">
              <a:lnSpc>
                <a:spcPts val="3961"/>
              </a:lnSpc>
            </a:pPr>
            <a:endParaRPr lang="en-US" sz="3220" b="1">
              <a:solidFill>
                <a:srgbClr val="003933"/>
              </a:solidFill>
              <a:latin typeface="Dosis Semi-Bold"/>
              <a:ea typeface="Dosis Semi-Bold"/>
              <a:cs typeface="Dosis Semi-Bold"/>
              <a:sym typeface="Dosis Semi-Bold"/>
            </a:endParaRPr>
          </a:p>
        </p:txBody>
      </p:sp>
      <p:sp>
        <p:nvSpPr>
          <p:cNvPr id="17" name="Freeform 17"/>
          <p:cNvSpPr/>
          <p:nvPr/>
        </p:nvSpPr>
        <p:spPr>
          <a:xfrm rot="4454512">
            <a:off x="248500" y="359208"/>
            <a:ext cx="2433335" cy="2358123"/>
          </a:xfrm>
          <a:custGeom>
            <a:avLst/>
            <a:gdLst/>
            <a:ahLst/>
            <a:cxnLst/>
            <a:rect l="l" t="t" r="r" b="b"/>
            <a:pathLst>
              <a:path w="2433335" h="2358123">
                <a:moveTo>
                  <a:pt x="0" y="0"/>
                </a:moveTo>
                <a:lnTo>
                  <a:pt x="2433335" y="0"/>
                </a:lnTo>
                <a:lnTo>
                  <a:pt x="2433335" y="2358123"/>
                </a:lnTo>
                <a:lnTo>
                  <a:pt x="0" y="23581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TextBox 18"/>
          <p:cNvSpPr txBox="1"/>
          <p:nvPr/>
        </p:nvSpPr>
        <p:spPr>
          <a:xfrm>
            <a:off x="3330734" y="571278"/>
            <a:ext cx="11626532" cy="2038757"/>
          </a:xfrm>
          <a:prstGeom prst="rect">
            <a:avLst/>
          </a:prstGeom>
        </p:spPr>
        <p:txBody>
          <a:bodyPr lIns="0" tIns="0" rIns="0" bIns="0" rtlCol="0" anchor="t">
            <a:spAutoFit/>
          </a:bodyPr>
          <a:lstStyle/>
          <a:p>
            <a:pPr algn="ctr">
              <a:lnSpc>
                <a:spcPts val="7897"/>
              </a:lnSpc>
            </a:pPr>
            <a:r>
              <a:rPr lang="en-US" sz="7521" spc="503">
                <a:solidFill>
                  <a:srgbClr val="00AD9C"/>
                </a:solidFill>
                <a:latin typeface="Marykate"/>
                <a:ea typeface="Marykate"/>
                <a:cs typeface="Marykate"/>
                <a:sym typeface="Marykate"/>
              </a:rPr>
              <a:t>EFFECTS OF INTERMOLECULAR FORCES ON MELTING</a:t>
            </a:r>
          </a:p>
        </p:txBody>
      </p:sp>
      <p:sp>
        <p:nvSpPr>
          <p:cNvPr id="19" name="Freeform 19"/>
          <p:cNvSpPr/>
          <p:nvPr/>
        </p:nvSpPr>
        <p:spPr>
          <a:xfrm rot="4454512">
            <a:off x="16016709" y="7857604"/>
            <a:ext cx="2433335" cy="2358123"/>
          </a:xfrm>
          <a:custGeom>
            <a:avLst/>
            <a:gdLst/>
            <a:ahLst/>
            <a:cxnLst/>
            <a:rect l="l" t="t" r="r" b="b"/>
            <a:pathLst>
              <a:path w="2433335" h="2358123">
                <a:moveTo>
                  <a:pt x="0" y="0"/>
                </a:moveTo>
                <a:lnTo>
                  <a:pt x="2433335" y="0"/>
                </a:lnTo>
                <a:lnTo>
                  <a:pt x="2433335" y="2358123"/>
                </a:lnTo>
                <a:lnTo>
                  <a:pt x="0" y="23581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TotalTime>
  <Words>1369</Words>
  <Application>Microsoft Office PowerPoint</Application>
  <PresentationFormat>Custom</PresentationFormat>
  <Paragraphs>88</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Tahoma</vt:lpstr>
      <vt:lpstr>Marykate</vt:lpstr>
      <vt:lpstr>Bobby Jones</vt:lpstr>
      <vt:lpstr>Calibri</vt:lpstr>
      <vt:lpstr>Dosis Bold</vt:lpstr>
      <vt:lpstr>Dosis Semi-Bold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Pink and Green Doodle Hand drawn Science Project Presentation</dc:title>
  <cp:lastModifiedBy>Kim Baricog</cp:lastModifiedBy>
  <cp:revision>2</cp:revision>
  <dcterms:created xsi:type="dcterms:W3CDTF">2006-08-16T00:00:00Z</dcterms:created>
  <dcterms:modified xsi:type="dcterms:W3CDTF">2025-11-26T23:05:26Z</dcterms:modified>
  <dc:identifier>DAG5rCXOmo0</dc:identifier>
</cp:coreProperties>
</file>